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74" r:id="rId3"/>
    <p:sldId id="272" r:id="rId4"/>
    <p:sldId id="266" r:id="rId5"/>
    <p:sldId id="262" r:id="rId6"/>
    <p:sldId id="273" r:id="rId7"/>
    <p:sldId id="260" r:id="rId8"/>
    <p:sldId id="261" r:id="rId9"/>
    <p:sldId id="264" r:id="rId10"/>
    <p:sldId id="267" r:id="rId11"/>
    <p:sldId id="269" r:id="rId12"/>
    <p:sldId id="270" r:id="rId13"/>
    <p:sldId id="275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809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82926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2576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08131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8337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93902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1049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70165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67176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D291B17-9318-49DB-B28B-6E5994AE9581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5104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79826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D291B17-9318-49DB-B28B-6E5994AE9581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98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E220058-3FCE-496E-ADF2-D8A6961F3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193F809-7E50-4AAD-8E26-878207931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52FB916-F2E3-4779-8226-B13C4868A7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6504" y="758952"/>
            <a:ext cx="7319175" cy="3566160"/>
          </a:xfrm>
        </p:spPr>
        <p:txBody>
          <a:bodyPr>
            <a:normAutofit/>
          </a:bodyPr>
          <a:lstStyle/>
          <a:p>
            <a:r>
              <a:rPr lang="en-US" sz="6800" dirty="0"/>
              <a:t>Welding Simulation with </a:t>
            </a:r>
            <a:r>
              <a:rPr lang="en-US" sz="6800" dirty="0" err="1"/>
              <a:t>Kuka</a:t>
            </a:r>
            <a:r>
              <a:rPr lang="en-US" sz="6800" dirty="0"/>
              <a:t> LBR </a:t>
            </a:r>
            <a:r>
              <a:rPr lang="en-US" sz="6800" dirty="0" err="1"/>
              <a:t>iiwa</a:t>
            </a:r>
            <a:r>
              <a:rPr lang="en-US" sz="6800" dirty="0"/>
              <a:t> 14 R820 </a:t>
            </a:r>
            <a:endParaRPr lang="en-IN" sz="6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CD861-DFFE-441E-A9E8-3A658C06A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6504" y="4455620"/>
            <a:ext cx="7321946" cy="1143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-Varun Asthana</a:t>
            </a:r>
          </a:p>
          <a:p>
            <a:endParaRPr lang="en-US" dirty="0"/>
          </a:p>
          <a:p>
            <a:r>
              <a:rPr lang="en-US" dirty="0"/>
              <a:t>CNPM662: Project Presentation</a:t>
            </a:r>
            <a:endParaRPr lang="en-IN" dirty="0"/>
          </a:p>
        </p:txBody>
      </p:sp>
      <p:pic>
        <p:nvPicPr>
          <p:cNvPr id="9" name="Picture 8" descr="A picture containing clothing, woman, standing, table&#10;&#10;Description automatically generated">
            <a:extLst>
              <a:ext uri="{FF2B5EF4-FFF2-40B4-BE49-F238E27FC236}">
                <a16:creationId xmlns:a16="http://schemas.microsoft.com/office/drawing/2014/main" id="{8B3A3593-D54F-42EF-A187-E05537676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495" y="945821"/>
            <a:ext cx="1412131" cy="444765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E9C5090-7D25-41E3-A6D3-CCAEE505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BF8809-0DAC-41E5-A212-ACB4A01BE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1921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58C3F-9A62-4482-8DE6-91825EC1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90E44-11FD-4C8A-8997-3A204DE80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FK &amp; IK solved in MATLAB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Simulation done in </a:t>
            </a:r>
            <a:r>
              <a:rPr lang="en-US" sz="1800" dirty="0" err="1"/>
              <a:t>vrep</a:t>
            </a:r>
            <a:endParaRPr lang="en-IN" sz="1800" dirty="0"/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955ACD20-B072-4000-AF45-357DAC4FAF6C}"/>
              </a:ext>
            </a:extLst>
          </p:cNvPr>
          <p:cNvSpPr txBox="1">
            <a:spLocks/>
          </p:cNvSpPr>
          <p:nvPr/>
        </p:nvSpPr>
        <p:spPr>
          <a:xfrm>
            <a:off x="4248219" y="121158"/>
            <a:ext cx="6471860" cy="4766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MATLAB Output</a:t>
            </a:r>
            <a:endParaRPr lang="en-US" sz="1700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5140BC5-70BB-46A0-8E75-8C9AE0BD9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219" y="678414"/>
            <a:ext cx="7643120" cy="46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3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58C3F-9A62-4482-8DE6-91825EC1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90E44-11FD-4C8A-8997-3A204DE80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FK &amp; IK solved in MATLAB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Simulation done in </a:t>
            </a:r>
            <a:r>
              <a:rPr lang="en-US" sz="1800" dirty="0" err="1"/>
              <a:t>vrep</a:t>
            </a:r>
            <a:endParaRPr lang="en-IN" sz="1800" dirty="0"/>
          </a:p>
        </p:txBody>
      </p:sp>
      <p:pic>
        <p:nvPicPr>
          <p:cNvPr id="3" name="inverse_complete">
            <a:hlinkClick r:id="" action="ppaction://media"/>
            <a:extLst>
              <a:ext uri="{FF2B5EF4-FFF2-40B4-BE49-F238E27FC236}">
                <a16:creationId xmlns:a16="http://schemas.microsoft.com/office/drawing/2014/main" id="{EE9CE740-9313-4359-8397-546B4E56E34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97" end="19290.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9608" y="552796"/>
            <a:ext cx="11025964" cy="6202105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06E2717-BEB3-45C8-BFC9-3A196FC6F4E8}"/>
              </a:ext>
            </a:extLst>
          </p:cNvPr>
          <p:cNvSpPr txBox="1">
            <a:spLocks/>
          </p:cNvSpPr>
          <p:nvPr/>
        </p:nvSpPr>
        <p:spPr>
          <a:xfrm>
            <a:off x="4248219" y="121158"/>
            <a:ext cx="6471860" cy="4766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VREP Simulation- Multiple Position and Orientation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23083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58C3F-9A62-4482-8DE6-91825EC1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90E44-11FD-4C8A-8997-3A204DE80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FK &amp; IK solved in MATLAB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Simulation done in </a:t>
            </a:r>
            <a:r>
              <a:rPr lang="en-US" sz="1800" dirty="0" err="1"/>
              <a:t>vrep</a:t>
            </a:r>
            <a:endParaRPr lang="en-IN" sz="1800" dirty="0"/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955ACD20-B072-4000-AF45-357DAC4FAF6C}"/>
              </a:ext>
            </a:extLst>
          </p:cNvPr>
          <p:cNvSpPr txBox="1">
            <a:spLocks/>
          </p:cNvSpPr>
          <p:nvPr/>
        </p:nvSpPr>
        <p:spPr>
          <a:xfrm>
            <a:off x="4248219" y="121158"/>
            <a:ext cx="6471860" cy="4766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VREP Simulation- Path Planning</a:t>
            </a:r>
            <a:endParaRPr lang="en-US" sz="1700" dirty="0"/>
          </a:p>
        </p:txBody>
      </p:sp>
      <p:pic>
        <p:nvPicPr>
          <p:cNvPr id="5" name="path_planning">
            <a:hlinkClick r:id="" action="ppaction://media"/>
            <a:extLst>
              <a:ext uri="{FF2B5EF4-FFF2-40B4-BE49-F238E27FC236}">
                <a16:creationId xmlns:a16="http://schemas.microsoft.com/office/drawing/2014/main" id="{B633C90A-4474-4A6F-B20F-03091AA644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2142" y="552796"/>
            <a:ext cx="11111022" cy="624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0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58C3F-9A62-4482-8DE6-91825EC1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90E44-11FD-4C8A-8997-3A204DE80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FK &amp; IK solved in MATLAB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Simulation done in </a:t>
            </a:r>
            <a:r>
              <a:rPr lang="en-US" sz="1800" dirty="0" err="1"/>
              <a:t>vrep</a:t>
            </a:r>
            <a:endParaRPr lang="en-IN" sz="1800" dirty="0"/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955ACD20-B072-4000-AF45-357DAC4FAF6C}"/>
              </a:ext>
            </a:extLst>
          </p:cNvPr>
          <p:cNvSpPr txBox="1">
            <a:spLocks/>
          </p:cNvSpPr>
          <p:nvPr/>
        </p:nvSpPr>
        <p:spPr>
          <a:xfrm>
            <a:off x="4248219" y="121158"/>
            <a:ext cx="6471860" cy="4766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VREP Simulation</a:t>
            </a:r>
            <a:endParaRPr lang="en-US" sz="1700" dirty="0"/>
          </a:p>
        </p:txBody>
      </p:sp>
      <p:pic>
        <p:nvPicPr>
          <p:cNvPr id="3" name="inverse_tan">
            <a:hlinkClick r:id="" action="ppaction://media"/>
            <a:extLst>
              <a:ext uri="{FF2B5EF4-FFF2-40B4-BE49-F238E27FC236}">
                <a16:creationId xmlns:a16="http://schemas.microsoft.com/office/drawing/2014/main" id="{8A2E6258-5942-4107-97D6-86B51C9669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760" y="747522"/>
            <a:ext cx="10647680" cy="5989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251ACF-4215-4331-BD4A-576E7F35F39E}"/>
              </a:ext>
            </a:extLst>
          </p:cNvPr>
          <p:cNvSpPr txBox="1"/>
          <p:nvPr/>
        </p:nvSpPr>
        <p:spPr>
          <a:xfrm>
            <a:off x="6459076" y="167234"/>
            <a:ext cx="4940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t1 =  atan2  (</a:t>
            </a:r>
            <a:r>
              <a:rPr lang="en-US" dirty="0" err="1"/>
              <a:t>yc</a:t>
            </a:r>
            <a:r>
              <a:rPr lang="en-US" dirty="0"/>
              <a:t>/xc)</a:t>
            </a:r>
          </a:p>
          <a:p>
            <a:r>
              <a:rPr lang="en-US" dirty="0"/>
              <a:t>         atan2 (-</a:t>
            </a:r>
            <a:r>
              <a:rPr lang="en-US" dirty="0" err="1"/>
              <a:t>yc</a:t>
            </a:r>
            <a:r>
              <a:rPr lang="en-US" dirty="0"/>
              <a:t>/-xc)</a:t>
            </a:r>
            <a:endParaRPr lang="en-IN" dirty="0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7E1C046C-801A-4765-9BD6-92CA912AFE4F}"/>
              </a:ext>
            </a:extLst>
          </p:cNvPr>
          <p:cNvSpPr/>
          <p:nvPr/>
        </p:nvSpPr>
        <p:spPr>
          <a:xfrm>
            <a:off x="8442960" y="279246"/>
            <a:ext cx="381664" cy="2013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4CCA1-14DD-41BE-A43E-B4291DCF511C}"/>
              </a:ext>
            </a:extLst>
          </p:cNvPr>
          <p:cNvSpPr txBox="1"/>
          <p:nvPr/>
        </p:nvSpPr>
        <p:spPr>
          <a:xfrm>
            <a:off x="8824624" y="203857"/>
            <a:ext cx="23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Unique Solution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91019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997B-1533-4069-BA27-1C5D14631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67156-01CB-4F36-A9DB-AC8301B53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73E9BF-49DD-4D8A-8F01-4C9518DBC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3265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7A4C1-3DD8-4BB7-8297-643A52D71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>
            <a:normAutofit/>
          </a:bodyPr>
          <a:lstStyle/>
          <a:p>
            <a:r>
              <a:rPr lang="en-US" dirty="0"/>
              <a:t>Robot Specifications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25A386-A6B7-462F-82A2-656404269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r>
              <a:rPr lang="en-US" sz="1800" dirty="0"/>
              <a:t>Maximum reach: 820mm</a:t>
            </a:r>
          </a:p>
          <a:p>
            <a:r>
              <a:rPr lang="en-US" sz="1800" dirty="0"/>
              <a:t>Maximum payload: 14kgs.</a:t>
            </a:r>
            <a:endParaRPr lang="en-IN" sz="1800" dirty="0"/>
          </a:p>
          <a:p>
            <a:endParaRPr lang="en-US" sz="1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078942-FDCA-4C4C-96BB-DF379D25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772" y="500071"/>
            <a:ext cx="1846859" cy="5609260"/>
          </a:xfrm>
          <a:prstGeom prst="rect">
            <a:avLst/>
          </a:prstGeom>
        </p:spPr>
      </p:pic>
      <p:pic>
        <p:nvPicPr>
          <p:cNvPr id="22" name="Content Placeholder 9">
            <a:extLst>
              <a:ext uri="{FF2B5EF4-FFF2-40B4-BE49-F238E27FC236}">
                <a16:creationId xmlns:a16="http://schemas.microsoft.com/office/drawing/2014/main" id="{D00DB293-1E5A-43E3-B7EE-95A0C8705E7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3099"/>
          <a:stretch/>
        </p:blipFill>
        <p:spPr>
          <a:xfrm>
            <a:off x="6811457" y="11803"/>
            <a:ext cx="5313681" cy="38820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A644D8-968A-457C-A8A1-4B8F24C22934}"/>
              </a:ext>
            </a:extLst>
          </p:cNvPr>
          <p:cNvSpPr txBox="1"/>
          <p:nvPr/>
        </p:nvSpPr>
        <p:spPr>
          <a:xfrm>
            <a:off x="4228141" y="90581"/>
            <a:ext cx="248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Kuka</a:t>
            </a:r>
            <a:r>
              <a:rPr lang="en-US" b="1" dirty="0"/>
              <a:t> LBR </a:t>
            </a:r>
            <a:r>
              <a:rPr lang="en-US" b="1" dirty="0" err="1"/>
              <a:t>iiwa</a:t>
            </a:r>
            <a:r>
              <a:rPr lang="en-US" b="1" dirty="0"/>
              <a:t> 14 R820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B8D1BD-B6C2-4348-A8A8-3C684CCA69D1}"/>
              </a:ext>
            </a:extLst>
          </p:cNvPr>
          <p:cNvSpPr txBox="1"/>
          <p:nvPr/>
        </p:nvSpPr>
        <p:spPr>
          <a:xfrm>
            <a:off x="4086260" y="6089564"/>
            <a:ext cx="4336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Joint configuration of the arm-</a:t>
            </a:r>
          </a:p>
          <a:p>
            <a:r>
              <a:rPr lang="en-US" dirty="0"/>
              <a:t>RRRRRRR (7 revolute joints)</a:t>
            </a:r>
            <a:endParaRPr lang="en-IN" dirty="0"/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27A4EE-1E3E-435F-943C-FD42FA338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772" y="510704"/>
            <a:ext cx="1846859" cy="5609260"/>
          </a:xfrm>
          <a:prstGeom prst="rect">
            <a:avLst/>
          </a:prstGeom>
        </p:spPr>
      </p:pic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B836A2B7-4232-4D19-B6B2-93AC4917843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/>
          <a:srcRect b="49231"/>
          <a:stretch/>
        </p:blipFill>
        <p:spPr>
          <a:xfrm>
            <a:off x="7134446" y="4241368"/>
            <a:ext cx="4978203" cy="25124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8EA681-CEB2-4E35-9A6D-C85BBEBBFE09}"/>
              </a:ext>
            </a:extLst>
          </p:cNvPr>
          <p:cNvSpPr txBox="1"/>
          <p:nvPr/>
        </p:nvSpPr>
        <p:spPr>
          <a:xfrm>
            <a:off x="7858409" y="3918311"/>
            <a:ext cx="355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Constraints on angular positions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215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B4BD8-9B37-4536-9894-8E5EA5BC3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Kinematics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5BD93-79F3-4EE5-890F-639F7DBBE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79315-C559-43AC-BD7F-1F7D2071D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3567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E5F79-CC5F-447A-B500-88C3AD375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Kinematics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25CA5-71BE-4504-8B51-8EA1407DA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1780" y="2422816"/>
            <a:ext cx="4337114" cy="5955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b="1" dirty="0"/>
              <a:t>Why rotating x-axis again and again by 180 degrees?</a:t>
            </a:r>
            <a:endParaRPr lang="en-US" sz="17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1E88F-6BA7-425A-B14D-54FDD6874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Frame assignment and DH table formation</a:t>
            </a:r>
            <a:endParaRPr lang="en-IN" sz="1800" dirty="0"/>
          </a:p>
        </p:txBody>
      </p:sp>
      <p:sp>
        <p:nvSpPr>
          <p:cNvPr id="188" name="Content Placeholder 2">
            <a:extLst>
              <a:ext uri="{FF2B5EF4-FFF2-40B4-BE49-F238E27FC236}">
                <a16:creationId xmlns:a16="http://schemas.microsoft.com/office/drawing/2014/main" id="{EC845847-77A8-43B5-BF9E-A0A60D4B8E17}"/>
              </a:ext>
            </a:extLst>
          </p:cNvPr>
          <p:cNvSpPr txBox="1">
            <a:spLocks/>
          </p:cNvSpPr>
          <p:nvPr/>
        </p:nvSpPr>
        <p:spPr>
          <a:xfrm>
            <a:off x="7882939" y="2980912"/>
            <a:ext cx="4186604" cy="171048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700" dirty="0"/>
              <a:t>Due to the pre-defined local frames assigned to the joints in the </a:t>
            </a:r>
            <a:r>
              <a:rPr lang="en-US" sz="1700" dirty="0" err="1"/>
              <a:t>vrep</a:t>
            </a:r>
            <a:r>
              <a:rPr lang="en-US" sz="1700" dirty="0"/>
              <a:t> model</a:t>
            </a:r>
          </a:p>
          <a:p>
            <a:pPr marL="0" indent="0" algn="just">
              <a:buNone/>
            </a:pPr>
            <a:r>
              <a:rPr lang="en-US" sz="1700" dirty="0"/>
              <a:t>Correction of this by rotating the joints to simplify DH table was not feasible due to geometry deformation of the robot (because of pre-defined hierarchy tree of robot elements).</a:t>
            </a:r>
          </a:p>
        </p:txBody>
      </p:sp>
      <p:sp>
        <p:nvSpPr>
          <p:cNvPr id="194" name="Content Placeholder 2">
            <a:extLst>
              <a:ext uri="{FF2B5EF4-FFF2-40B4-BE49-F238E27FC236}">
                <a16:creationId xmlns:a16="http://schemas.microsoft.com/office/drawing/2014/main" id="{23C2E459-F6D9-4BE7-84A4-DD338F8CBB51}"/>
              </a:ext>
            </a:extLst>
          </p:cNvPr>
          <p:cNvSpPr txBox="1">
            <a:spLocks/>
          </p:cNvSpPr>
          <p:nvPr/>
        </p:nvSpPr>
        <p:spPr>
          <a:xfrm>
            <a:off x="4661539" y="6259548"/>
            <a:ext cx="2717859" cy="6515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700" dirty="0"/>
              <a:t>‘b’ represents the base frame, which is same as world frame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8CC78D9-2A5A-4207-AD12-DEAD62823D08}"/>
              </a:ext>
            </a:extLst>
          </p:cNvPr>
          <p:cNvSpPr txBox="1"/>
          <p:nvPr/>
        </p:nvSpPr>
        <p:spPr>
          <a:xfrm>
            <a:off x="7484245" y="4692191"/>
            <a:ext cx="480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</a:t>
            </a:r>
            <a:endParaRPr lang="en-IN" dirty="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883E845-00ED-4181-8150-A9E1B33222E6}"/>
              </a:ext>
            </a:extLst>
          </p:cNvPr>
          <p:cNvSpPr txBox="1"/>
          <p:nvPr/>
        </p:nvSpPr>
        <p:spPr>
          <a:xfrm>
            <a:off x="7414395" y="1620197"/>
            <a:ext cx="480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x6</a:t>
            </a:r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04070D-3A8C-45D0-9923-1775512B863C}"/>
              </a:ext>
            </a:extLst>
          </p:cNvPr>
          <p:cNvGrpSpPr/>
          <p:nvPr/>
        </p:nvGrpSpPr>
        <p:grpSpPr>
          <a:xfrm>
            <a:off x="4163608" y="92244"/>
            <a:ext cx="3650680" cy="6147567"/>
            <a:chOff x="4163608" y="92244"/>
            <a:chExt cx="3650680" cy="6147567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1830E5B8-A899-4E33-BE53-68E0C6212C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3798" y="5644892"/>
              <a:ext cx="0" cy="39116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A6481A0-28E4-40CD-A197-5D0AF5E4E540}"/>
                </a:ext>
              </a:extLst>
            </p:cNvPr>
            <p:cNvCxnSpPr>
              <a:cxnSpLocks/>
            </p:cNvCxnSpPr>
            <p:nvPr/>
          </p:nvCxnSpPr>
          <p:spPr>
            <a:xfrm>
              <a:off x="7023798" y="6036052"/>
              <a:ext cx="3556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BCA49F9-FDB0-47B2-83A9-C8D242483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158" y="4247121"/>
              <a:ext cx="0" cy="48514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52958A8-3F41-46B0-BBD3-F9841CAB7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158" y="4727954"/>
              <a:ext cx="505260" cy="43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FFAE38E7-F2AD-4B8E-B84B-84C73345A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158" y="4051541"/>
              <a:ext cx="0" cy="39116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D76971D4-C809-4BE7-A867-2937D1745A8E}"/>
                </a:ext>
              </a:extLst>
            </p:cNvPr>
            <p:cNvCxnSpPr>
              <a:cxnSpLocks/>
            </p:cNvCxnSpPr>
            <p:nvPr/>
          </p:nvCxnSpPr>
          <p:spPr>
            <a:xfrm>
              <a:off x="7327184" y="4732261"/>
              <a:ext cx="3556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0E81104-2A33-46CB-AF73-726CAD2D1E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9658" y="236395"/>
              <a:ext cx="0" cy="39116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12ACF0CF-0F99-4107-8F07-27E0B50685C7}"/>
                </a:ext>
              </a:extLst>
            </p:cNvPr>
            <p:cNvCxnSpPr>
              <a:cxnSpLocks/>
            </p:cNvCxnSpPr>
            <p:nvPr/>
          </p:nvCxnSpPr>
          <p:spPr>
            <a:xfrm>
              <a:off x="6919658" y="627555"/>
              <a:ext cx="3556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317931A-D0B4-46A0-8223-F05DB99DEF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8622" y="4403000"/>
              <a:ext cx="310812" cy="309199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6FC0725E-B9E1-4569-A1E1-DBBEC6DEB7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25885" y="4727954"/>
              <a:ext cx="364604" cy="50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034312B-0BB4-4382-AE67-B83D2EE3AA24}"/>
                </a:ext>
              </a:extLst>
            </p:cNvPr>
            <p:cNvSpPr txBox="1"/>
            <p:nvPr/>
          </p:nvSpPr>
          <p:spPr>
            <a:xfrm>
              <a:off x="7333939" y="5808376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xb</a:t>
              </a:r>
              <a:endParaRPr lang="en-IN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588D812-5679-4BD8-BE0E-32651EB20D0D}"/>
                </a:ext>
              </a:extLst>
            </p:cNvPr>
            <p:cNvSpPr txBox="1"/>
            <p:nvPr/>
          </p:nvSpPr>
          <p:spPr>
            <a:xfrm>
              <a:off x="6625885" y="5476494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zb</a:t>
              </a:r>
              <a:endParaRPr lang="en-IN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9402EDD-1D84-424A-9B9E-DEB065E0D9E4}"/>
                </a:ext>
              </a:extLst>
            </p:cNvPr>
            <p:cNvSpPr txBox="1"/>
            <p:nvPr/>
          </p:nvSpPr>
          <p:spPr>
            <a:xfrm>
              <a:off x="7100257" y="4697830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x0</a:t>
              </a:r>
              <a:endParaRPr lang="en-IN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A062FB2-9515-40F2-AC9B-854ABF860732}"/>
                </a:ext>
              </a:extLst>
            </p:cNvPr>
            <p:cNvSpPr txBox="1"/>
            <p:nvPr/>
          </p:nvSpPr>
          <p:spPr>
            <a:xfrm>
              <a:off x="6614934" y="4221180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z0</a:t>
              </a:r>
              <a:endParaRPr lang="en-IN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5E291DE-EBD2-4999-B976-A0C67078A46E}"/>
                </a:ext>
              </a:extLst>
            </p:cNvPr>
            <p:cNvSpPr txBox="1"/>
            <p:nvPr/>
          </p:nvSpPr>
          <p:spPr>
            <a:xfrm>
              <a:off x="6510140" y="4697830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x1</a:t>
              </a:r>
              <a:endParaRPr lang="en-IN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284B67D-C58C-46E9-B563-B6476DD28A0E}"/>
                </a:ext>
              </a:extLst>
            </p:cNvPr>
            <p:cNvSpPr txBox="1"/>
            <p:nvPr/>
          </p:nvSpPr>
          <p:spPr>
            <a:xfrm>
              <a:off x="6616159" y="3938555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z2</a:t>
              </a:r>
              <a:endParaRPr lang="en-IN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5F74659-E10D-44AB-820D-C586D64BC58A}"/>
                </a:ext>
              </a:extLst>
            </p:cNvPr>
            <p:cNvSpPr txBox="1"/>
            <p:nvPr/>
          </p:nvSpPr>
          <p:spPr>
            <a:xfrm>
              <a:off x="7290165" y="4188267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z1</a:t>
              </a:r>
              <a:endParaRPr lang="en-IN" dirty="0"/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0FC32DDB-5222-465B-A145-D5A4DC0659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8852" y="2751481"/>
              <a:ext cx="0" cy="48514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263A1B1-263B-4496-8007-B506646B9C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0017" y="3237528"/>
              <a:ext cx="351313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E483D92-39C1-46D7-B8C9-2F69F9830E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5220" y="3213476"/>
              <a:ext cx="327715" cy="331429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3A2C38FD-8163-4CE1-B7AA-20087833FF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81579" y="3232314"/>
              <a:ext cx="364604" cy="50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609E8F8-A562-4296-9E18-0E0B179C492A}"/>
                </a:ext>
              </a:extLst>
            </p:cNvPr>
            <p:cNvSpPr txBox="1"/>
            <p:nvPr/>
          </p:nvSpPr>
          <p:spPr>
            <a:xfrm>
              <a:off x="7036574" y="3155805"/>
              <a:ext cx="657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x4a</a:t>
              </a:r>
              <a:endParaRPr lang="en-IN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860EDEA-39F4-4837-B9BA-5444DD11805A}"/>
                </a:ext>
              </a:extLst>
            </p:cNvPr>
            <p:cNvSpPr txBox="1"/>
            <p:nvPr/>
          </p:nvSpPr>
          <p:spPr>
            <a:xfrm>
              <a:off x="6475661" y="2560870"/>
              <a:ext cx="582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z4a</a:t>
              </a:r>
              <a:endParaRPr lang="en-IN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17F34EB-99FE-434D-918B-BBC431FFBEBB}"/>
                </a:ext>
              </a:extLst>
            </p:cNvPr>
            <p:cNvSpPr txBox="1"/>
            <p:nvPr/>
          </p:nvSpPr>
          <p:spPr>
            <a:xfrm>
              <a:off x="6445771" y="2911515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x3</a:t>
              </a:r>
              <a:endParaRPr lang="en-IN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064AB71-E207-46DB-A89E-2C5048D74254}"/>
                </a:ext>
              </a:extLst>
            </p:cNvPr>
            <p:cNvSpPr txBox="1"/>
            <p:nvPr/>
          </p:nvSpPr>
          <p:spPr>
            <a:xfrm>
              <a:off x="6576981" y="3387628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z3</a:t>
              </a:r>
              <a:endParaRPr lang="en-IN" dirty="0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59CB2757-986D-40E5-BA83-8DDC22BF1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3308" y="1175127"/>
              <a:ext cx="0" cy="48514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BA21757B-89FC-4D98-86F4-DD98CA1E7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3308" y="1655960"/>
              <a:ext cx="505260" cy="43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2B1F925-8E43-4E0B-924E-49E932A224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3308" y="979547"/>
              <a:ext cx="0" cy="39116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68A26DC2-C247-4F92-8175-4DD708E04085}"/>
                </a:ext>
              </a:extLst>
            </p:cNvPr>
            <p:cNvCxnSpPr>
              <a:cxnSpLocks/>
            </p:cNvCxnSpPr>
            <p:nvPr/>
          </p:nvCxnSpPr>
          <p:spPr>
            <a:xfrm>
              <a:off x="7257334" y="1660267"/>
              <a:ext cx="3556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4D4FBF2A-C3D4-4F5E-9FF2-22437240AF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6035" y="1655960"/>
              <a:ext cx="364604" cy="50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CF94B26-13DB-40F8-AB7B-D53B258E69F5}"/>
                </a:ext>
              </a:extLst>
            </p:cNvPr>
            <p:cNvSpPr txBox="1"/>
            <p:nvPr/>
          </p:nvSpPr>
          <p:spPr>
            <a:xfrm>
              <a:off x="7030407" y="1625836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x4</a:t>
              </a:r>
              <a:endParaRPr lang="en-IN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0A79DA7-5426-4E79-B736-F6D622764914}"/>
                </a:ext>
              </a:extLst>
            </p:cNvPr>
            <p:cNvSpPr txBox="1"/>
            <p:nvPr/>
          </p:nvSpPr>
          <p:spPr>
            <a:xfrm>
              <a:off x="6545084" y="1149186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z4</a:t>
              </a:r>
              <a:endParaRPr lang="en-IN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5E446F6-97F7-45F1-BE76-759D8CBE3401}"/>
                </a:ext>
              </a:extLst>
            </p:cNvPr>
            <p:cNvSpPr txBox="1"/>
            <p:nvPr/>
          </p:nvSpPr>
          <p:spPr>
            <a:xfrm>
              <a:off x="6440290" y="1625836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x5</a:t>
              </a:r>
              <a:endParaRPr lang="en-IN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AB369149-B4BD-47CA-B555-8B6AAAE5CB86}"/>
                </a:ext>
              </a:extLst>
            </p:cNvPr>
            <p:cNvSpPr txBox="1"/>
            <p:nvPr/>
          </p:nvSpPr>
          <p:spPr>
            <a:xfrm>
              <a:off x="6532783" y="864961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z6</a:t>
              </a:r>
              <a:endParaRPr lang="en-IN" dirty="0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A665EFD7-D2F5-4132-9A30-1C83C83196AF}"/>
                </a:ext>
              </a:extLst>
            </p:cNvPr>
            <p:cNvSpPr txBox="1"/>
            <p:nvPr/>
          </p:nvSpPr>
          <p:spPr>
            <a:xfrm>
              <a:off x="6532779" y="92244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zn</a:t>
              </a:r>
              <a:endParaRPr lang="en-IN" dirty="0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EA28BD7-EF1A-4F79-8EA1-C21E63F39AC8}"/>
                </a:ext>
              </a:extLst>
            </p:cNvPr>
            <p:cNvSpPr txBox="1"/>
            <p:nvPr/>
          </p:nvSpPr>
          <p:spPr>
            <a:xfrm>
              <a:off x="7106606" y="531450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xn</a:t>
              </a:r>
              <a:endParaRPr lang="en-IN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217C57D6-3416-4356-98E7-69DA3E21D0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3528" y="1334207"/>
              <a:ext cx="310812" cy="309199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A26207BD-0789-4656-AB32-FEA48E3B1160}"/>
                </a:ext>
              </a:extLst>
            </p:cNvPr>
            <p:cNvSpPr txBox="1"/>
            <p:nvPr/>
          </p:nvSpPr>
          <p:spPr>
            <a:xfrm>
              <a:off x="7225071" y="1119474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z5</a:t>
              </a:r>
              <a:endParaRPr lang="en-IN" dirty="0"/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65991340-01E4-4931-BCE3-1D4621081B1E}"/>
                </a:ext>
              </a:extLst>
            </p:cNvPr>
            <p:cNvGrpSpPr/>
            <p:nvPr/>
          </p:nvGrpSpPr>
          <p:grpSpPr>
            <a:xfrm>
              <a:off x="4163608" y="620228"/>
              <a:ext cx="2588682" cy="5619583"/>
              <a:chOff x="4174241" y="471371"/>
              <a:chExt cx="2588682" cy="5619583"/>
            </a:xfrm>
          </p:grpSpPr>
          <p:pic>
            <p:nvPicPr>
              <p:cNvPr id="197" name="Picture 196">
                <a:extLst>
                  <a:ext uri="{FF2B5EF4-FFF2-40B4-BE49-F238E27FC236}">
                    <a16:creationId xmlns:a16="http://schemas.microsoft.com/office/drawing/2014/main" id="{D6DAA865-396D-4ABA-9FB4-238E446CE1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74241" y="471371"/>
                <a:ext cx="2028825" cy="5619583"/>
              </a:xfrm>
              <a:prstGeom prst="rect">
                <a:avLst/>
              </a:prstGeom>
            </p:spPr>
          </p:pic>
          <p:pic>
            <p:nvPicPr>
              <p:cNvPr id="198" name="Picture 197">
                <a:extLst>
                  <a:ext uri="{FF2B5EF4-FFF2-40B4-BE49-F238E27FC236}">
                    <a16:creationId xmlns:a16="http://schemas.microsoft.com/office/drawing/2014/main" id="{C44D095B-CF38-42AC-A6C5-D4E040E199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524" b="97905" l="9028" r="88889">
                            <a14:foregroundMark x1="29861" y1="92190" x2="29861" y2="92190"/>
                            <a14:foregroundMark x1="51389" y1="94286" x2="51389" y2="94286"/>
                            <a14:foregroundMark x1="51389" y1="94286" x2="51389" y2="94286"/>
                            <a14:foregroundMark x1="51389" y1="98095" x2="51389" y2="98095"/>
                            <a14:foregroundMark x1="61111" y1="8190" x2="61111" y2="8190"/>
                            <a14:foregroundMark x1="56944" y1="3429" x2="56944" y2="3429"/>
                            <a14:foregroundMark x1="56250" y1="6476" x2="56250" y2="6476"/>
                            <a14:foregroundMark x1="56944" y1="3429" x2="56944" y2="3429"/>
                            <a14:foregroundMark x1="56250" y1="3619" x2="56250" y2="3619"/>
                            <a14:foregroundMark x1="56944" y1="3238" x2="56944" y2="3238"/>
                            <a14:foregroundMark x1="56944" y1="3238" x2="56944" y2="3238"/>
                            <a14:foregroundMark x1="56944" y1="4571" x2="56944" y2="4571"/>
                            <a14:foregroundMark x1="56944" y1="4952" x2="56944" y2="4952"/>
                            <a14:foregroundMark x1="56944" y1="5524" x2="56944" y2="5524"/>
                            <a14:foregroundMark x1="56250" y1="5714" x2="56250" y2="5714"/>
                            <a14:foregroundMark x1="56250" y1="5714" x2="56250" y2="5714"/>
                            <a14:foregroundMark x1="56944" y1="2095" x2="56944" y2="2095"/>
                            <a14:foregroundMark x1="56944" y1="2095" x2="56944" y2="2095"/>
                            <a14:foregroundMark x1="56250" y1="2095" x2="56250" y2="2095"/>
                            <a14:foregroundMark x1="57639" y1="1524" x2="55556" y2="6286"/>
                            <a14:foregroundMark x1="55556" y1="1524" x2="56944" y2="64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0556" y="774601"/>
                <a:ext cx="1452367" cy="5295087"/>
              </a:xfrm>
              <a:prstGeom prst="rect">
                <a:avLst/>
              </a:prstGeom>
            </p:spPr>
          </p:pic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D53FB0D5-2D95-42F0-A425-71515F025A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0665" y="499551"/>
                <a:ext cx="0" cy="606212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1845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E5F79-CC5F-447A-B500-88C3AD375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Kinematics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1E88F-6BA7-425A-B14D-54FDD6874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Frame assignment and DH table formation</a:t>
            </a:r>
            <a:endParaRPr lang="en-IN" sz="18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FF02215-BD6E-4181-9C25-1DDD967C9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598674"/>
              </p:ext>
            </p:extLst>
          </p:nvPr>
        </p:nvGraphicFramePr>
        <p:xfrm>
          <a:off x="7859429" y="2282067"/>
          <a:ext cx="4193462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460">
                  <a:extLst>
                    <a:ext uri="{9D8B030D-6E8A-4147-A177-3AD203B41FA5}">
                      <a16:colId xmlns:a16="http://schemas.microsoft.com/office/drawing/2014/main" val="1632940336"/>
                    </a:ext>
                  </a:extLst>
                </a:gridCol>
                <a:gridCol w="1148316">
                  <a:extLst>
                    <a:ext uri="{9D8B030D-6E8A-4147-A177-3AD203B41FA5}">
                      <a16:colId xmlns:a16="http://schemas.microsoft.com/office/drawing/2014/main" val="935313362"/>
                    </a:ext>
                  </a:extLst>
                </a:gridCol>
                <a:gridCol w="584791">
                  <a:extLst>
                    <a:ext uri="{9D8B030D-6E8A-4147-A177-3AD203B41FA5}">
                      <a16:colId xmlns:a16="http://schemas.microsoft.com/office/drawing/2014/main" val="1360414543"/>
                    </a:ext>
                  </a:extLst>
                </a:gridCol>
                <a:gridCol w="776176">
                  <a:extLst>
                    <a:ext uri="{9D8B030D-6E8A-4147-A177-3AD203B41FA5}">
                      <a16:colId xmlns:a16="http://schemas.microsoft.com/office/drawing/2014/main" val="1211182508"/>
                    </a:ext>
                  </a:extLst>
                </a:gridCol>
                <a:gridCol w="882719">
                  <a:extLst>
                    <a:ext uri="{9D8B030D-6E8A-4147-A177-3AD203B41FA5}">
                      <a16:colId xmlns:a16="http://schemas.microsoft.com/office/drawing/2014/main" val="551165923"/>
                    </a:ext>
                  </a:extLst>
                </a:gridCol>
              </a:tblGrid>
              <a:tr h="3325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Theta</a:t>
                      </a:r>
                      <a:r>
                        <a:rPr lang="en-US" baseline="-25000" dirty="0"/>
                        <a:t>i-1</a:t>
                      </a:r>
                      <a:endParaRPr lang="en-IN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i-1</a:t>
                      </a:r>
                      <a:endParaRPr lang="en-IN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r>
                        <a:rPr lang="en-US" baseline="-25000" dirty="0"/>
                        <a:t>i</a:t>
                      </a:r>
                      <a:endParaRPr lang="en-IN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Alpha</a:t>
                      </a:r>
                      <a:r>
                        <a:rPr lang="en-US" baseline="-25000" dirty="0" err="1"/>
                        <a:t>i</a:t>
                      </a:r>
                      <a:endParaRPr lang="en-IN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501081"/>
                  </a:ext>
                </a:extLst>
              </a:tr>
              <a:tr h="3325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b-0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743197"/>
                  </a:ext>
                </a:extLst>
              </a:tr>
              <a:tr h="3325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0-1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180 + t1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251979"/>
                  </a:ext>
                </a:extLst>
              </a:tr>
              <a:tr h="3325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1-2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180 + t2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782019"/>
                  </a:ext>
                </a:extLst>
              </a:tr>
              <a:tr h="3325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2-3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180 + t3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-90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177971"/>
                  </a:ext>
                </a:extLst>
              </a:tr>
              <a:tr h="3325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3-4a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180 + t4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-90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877885"/>
                  </a:ext>
                </a:extLst>
              </a:tr>
              <a:tr h="3325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4a-4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464240"/>
                  </a:ext>
                </a:extLst>
              </a:tr>
              <a:tr h="3325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180 + t5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486741"/>
                  </a:ext>
                </a:extLst>
              </a:tr>
              <a:tr h="3325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5-6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180 + t6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733070"/>
                  </a:ext>
                </a:extLst>
              </a:tr>
              <a:tr h="3325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6-n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05812"/>
                  </a:ext>
                </a:extLst>
              </a:tr>
            </a:tbl>
          </a:graphicData>
        </a:graphic>
      </p:graphicFrame>
      <p:sp>
        <p:nvSpPr>
          <p:cNvPr id="182" name="Content Placeholder 2">
            <a:extLst>
              <a:ext uri="{FF2B5EF4-FFF2-40B4-BE49-F238E27FC236}">
                <a16:creationId xmlns:a16="http://schemas.microsoft.com/office/drawing/2014/main" id="{5000BB1A-4345-4D84-B2CE-83F617072DCC}"/>
              </a:ext>
            </a:extLst>
          </p:cNvPr>
          <p:cNvSpPr txBox="1">
            <a:spLocks/>
          </p:cNvSpPr>
          <p:nvPr/>
        </p:nvSpPr>
        <p:spPr>
          <a:xfrm>
            <a:off x="9559565" y="1819870"/>
            <a:ext cx="1083623" cy="46008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DH Table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19922C-74B0-45C5-8D48-0DADEB30E786}"/>
              </a:ext>
            </a:extLst>
          </p:cNvPr>
          <p:cNvSpPr txBox="1"/>
          <p:nvPr/>
        </p:nvSpPr>
        <p:spPr>
          <a:xfrm>
            <a:off x="7910751" y="106010"/>
            <a:ext cx="4185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Let us denote the joint parameters by:</a:t>
            </a:r>
          </a:p>
          <a:p>
            <a:pPr algn="just"/>
            <a:r>
              <a:rPr lang="en-US" dirty="0"/>
              <a:t>t1, t2, t3, t4, t5, t6 and t7 respectively for joints 1 to 7, starting from bottom to top.</a:t>
            </a:r>
          </a:p>
          <a:p>
            <a:pPr algn="just"/>
            <a:endParaRPr lang="en-US" dirty="0"/>
          </a:p>
          <a:p>
            <a:pPr algn="just"/>
            <a:r>
              <a:rPr lang="en-IN" dirty="0"/>
              <a:t>(here ‘t’ stands for theta, measured in degree)</a:t>
            </a: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6782BFEA-C598-4AFD-81CD-80D5EA1997BE}"/>
              </a:ext>
            </a:extLst>
          </p:cNvPr>
          <p:cNvSpPr txBox="1">
            <a:spLocks/>
          </p:cNvSpPr>
          <p:nvPr/>
        </p:nvSpPr>
        <p:spPr>
          <a:xfrm>
            <a:off x="8034492" y="6090872"/>
            <a:ext cx="3937768" cy="6611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700" dirty="0"/>
              <a:t>All A and T matrices are calculated using the above DH table.</a:t>
            </a:r>
          </a:p>
        </p:txBody>
      </p:sp>
      <p:sp>
        <p:nvSpPr>
          <p:cNvPr id="146" name="Content Placeholder 2">
            <a:extLst>
              <a:ext uri="{FF2B5EF4-FFF2-40B4-BE49-F238E27FC236}">
                <a16:creationId xmlns:a16="http://schemas.microsoft.com/office/drawing/2014/main" id="{47724E33-3B9F-4E2A-BE83-E95607BF291A}"/>
              </a:ext>
            </a:extLst>
          </p:cNvPr>
          <p:cNvSpPr txBox="1">
            <a:spLocks/>
          </p:cNvSpPr>
          <p:nvPr/>
        </p:nvSpPr>
        <p:spPr>
          <a:xfrm>
            <a:off x="4661539" y="6259548"/>
            <a:ext cx="2717859" cy="6515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700" dirty="0"/>
              <a:t>‘b’ represents the base frame, which is same as world frame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7E9AE203-BC7C-4D79-920D-5808C60EB288}"/>
              </a:ext>
            </a:extLst>
          </p:cNvPr>
          <p:cNvGrpSpPr/>
          <p:nvPr/>
        </p:nvGrpSpPr>
        <p:grpSpPr>
          <a:xfrm>
            <a:off x="4163608" y="92244"/>
            <a:ext cx="3650680" cy="6147567"/>
            <a:chOff x="4163608" y="92244"/>
            <a:chExt cx="3650680" cy="6147567"/>
          </a:xfrm>
        </p:grpSpPr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FEB1AAF9-3E64-4E49-9B92-8448F94DD5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3798" y="5644892"/>
              <a:ext cx="0" cy="39116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9B04EF1A-09FE-4ABB-8371-6C452B747C6F}"/>
                </a:ext>
              </a:extLst>
            </p:cNvPr>
            <p:cNvCxnSpPr>
              <a:cxnSpLocks/>
            </p:cNvCxnSpPr>
            <p:nvPr/>
          </p:nvCxnSpPr>
          <p:spPr>
            <a:xfrm>
              <a:off x="7023798" y="6036052"/>
              <a:ext cx="3556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C199436-28BB-447D-8699-8EE85FCB4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158" y="4247121"/>
              <a:ext cx="0" cy="48514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66689E16-F133-4D2B-A88F-8B3FB21830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158" y="4727954"/>
              <a:ext cx="505260" cy="43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3CDE2E61-4A24-4F3B-AB50-D00F5A58C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158" y="4051541"/>
              <a:ext cx="0" cy="39116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EB54562F-DC2A-4E68-B7D0-923099159800}"/>
                </a:ext>
              </a:extLst>
            </p:cNvPr>
            <p:cNvCxnSpPr>
              <a:cxnSpLocks/>
            </p:cNvCxnSpPr>
            <p:nvPr/>
          </p:nvCxnSpPr>
          <p:spPr>
            <a:xfrm>
              <a:off x="7327184" y="4732261"/>
              <a:ext cx="3556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A9F5100D-C1E1-48B3-88D3-6E218726F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9658" y="236395"/>
              <a:ext cx="0" cy="39116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0EAD7E55-CB0A-49BF-ADA6-DCE945601875}"/>
                </a:ext>
              </a:extLst>
            </p:cNvPr>
            <p:cNvCxnSpPr>
              <a:cxnSpLocks/>
            </p:cNvCxnSpPr>
            <p:nvPr/>
          </p:nvCxnSpPr>
          <p:spPr>
            <a:xfrm>
              <a:off x="6919658" y="627555"/>
              <a:ext cx="3556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86C7A214-87A4-489A-947F-4FB320A99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8622" y="4403000"/>
              <a:ext cx="310812" cy="309199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5F9E68EB-BBAE-442E-AA20-2D4AF80936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25885" y="4727954"/>
              <a:ext cx="364604" cy="50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47F6E808-9CEE-4C45-9953-1E31ACBAE896}"/>
                </a:ext>
              </a:extLst>
            </p:cNvPr>
            <p:cNvSpPr txBox="1"/>
            <p:nvPr/>
          </p:nvSpPr>
          <p:spPr>
            <a:xfrm>
              <a:off x="7333939" y="5808376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xb</a:t>
              </a:r>
              <a:endParaRPr lang="en-IN" dirty="0"/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FFA051A3-A895-4D4F-B0B3-6CEE5FD2550A}"/>
                </a:ext>
              </a:extLst>
            </p:cNvPr>
            <p:cNvSpPr txBox="1"/>
            <p:nvPr/>
          </p:nvSpPr>
          <p:spPr>
            <a:xfrm>
              <a:off x="6625885" y="5476494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zb</a:t>
              </a:r>
              <a:endParaRPr lang="en-IN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9435A88F-58FC-48C4-BB70-0D1A6A1D2DA6}"/>
                </a:ext>
              </a:extLst>
            </p:cNvPr>
            <p:cNvSpPr txBox="1"/>
            <p:nvPr/>
          </p:nvSpPr>
          <p:spPr>
            <a:xfrm>
              <a:off x="7100257" y="4697830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x0</a:t>
              </a:r>
              <a:endParaRPr lang="en-IN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8DE66911-3B9A-4058-9C66-FCB8CAE92DD3}"/>
                </a:ext>
              </a:extLst>
            </p:cNvPr>
            <p:cNvSpPr txBox="1"/>
            <p:nvPr/>
          </p:nvSpPr>
          <p:spPr>
            <a:xfrm>
              <a:off x="6614934" y="4221180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z0</a:t>
              </a:r>
              <a:endParaRPr lang="en-IN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A39D893-5DAA-431A-9760-267F6690054C}"/>
                </a:ext>
              </a:extLst>
            </p:cNvPr>
            <p:cNvSpPr txBox="1"/>
            <p:nvPr/>
          </p:nvSpPr>
          <p:spPr>
            <a:xfrm>
              <a:off x="6510140" y="4697830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x1</a:t>
              </a:r>
              <a:endParaRPr lang="en-IN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C6110E0-0A9F-41D7-AA4B-89212F9CA9DA}"/>
                </a:ext>
              </a:extLst>
            </p:cNvPr>
            <p:cNvSpPr txBox="1"/>
            <p:nvPr/>
          </p:nvSpPr>
          <p:spPr>
            <a:xfrm>
              <a:off x="6616159" y="3938555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z2</a:t>
              </a:r>
              <a:endParaRPr lang="en-IN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FC8CF7A-2011-4821-9D33-EBD18688BAB2}"/>
                </a:ext>
              </a:extLst>
            </p:cNvPr>
            <p:cNvSpPr txBox="1"/>
            <p:nvPr/>
          </p:nvSpPr>
          <p:spPr>
            <a:xfrm>
              <a:off x="7290165" y="4188267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z1</a:t>
              </a:r>
              <a:endParaRPr lang="en-IN" dirty="0"/>
            </a:p>
          </p:txBody>
        </p: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B7077169-360F-402F-9497-38FB4EED1F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8852" y="2751481"/>
              <a:ext cx="0" cy="48514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A9DD8288-1B19-4DC9-B5BE-2250B7B622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0017" y="3237528"/>
              <a:ext cx="351313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52CE56F7-E29B-4207-8448-3A92084D59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5220" y="3213476"/>
              <a:ext cx="327715" cy="331429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C436AE34-60CF-4531-AACF-35C3B9D6A9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81579" y="3232314"/>
              <a:ext cx="364604" cy="50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721131AA-30C8-4968-B74F-1122550910E4}"/>
                </a:ext>
              </a:extLst>
            </p:cNvPr>
            <p:cNvSpPr txBox="1"/>
            <p:nvPr/>
          </p:nvSpPr>
          <p:spPr>
            <a:xfrm>
              <a:off x="7036574" y="3155805"/>
              <a:ext cx="657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x4a</a:t>
              </a:r>
              <a:endParaRPr lang="en-IN" dirty="0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A58C94E2-0D62-4C5D-8544-205678848544}"/>
                </a:ext>
              </a:extLst>
            </p:cNvPr>
            <p:cNvSpPr txBox="1"/>
            <p:nvPr/>
          </p:nvSpPr>
          <p:spPr>
            <a:xfrm>
              <a:off x="6475661" y="2560870"/>
              <a:ext cx="582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z4a</a:t>
              </a:r>
              <a:endParaRPr lang="en-IN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B10993B8-C5A6-4C8D-8CF6-95FCAFF4F9DD}"/>
                </a:ext>
              </a:extLst>
            </p:cNvPr>
            <p:cNvSpPr txBox="1"/>
            <p:nvPr/>
          </p:nvSpPr>
          <p:spPr>
            <a:xfrm>
              <a:off x="6445771" y="2911515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x3</a:t>
              </a:r>
              <a:endParaRPr lang="en-IN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A6A68AC-A19C-422E-B275-C99ED8B762A1}"/>
                </a:ext>
              </a:extLst>
            </p:cNvPr>
            <p:cNvSpPr txBox="1"/>
            <p:nvPr/>
          </p:nvSpPr>
          <p:spPr>
            <a:xfrm>
              <a:off x="6576981" y="3387628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z3</a:t>
              </a:r>
              <a:endParaRPr lang="en-IN" dirty="0"/>
            </a:p>
          </p:txBody>
        </p: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1DF41645-9A46-4A83-A8FD-41321F2D7B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3308" y="1175127"/>
              <a:ext cx="0" cy="48514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07136A73-2857-463D-9032-9149C0C4A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3308" y="1655960"/>
              <a:ext cx="505260" cy="43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738DC8F7-1E78-4B87-A8D1-D59420E327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3308" y="979547"/>
              <a:ext cx="0" cy="39116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DC8264E2-346E-4480-B695-AA341DCF9FCA}"/>
                </a:ext>
              </a:extLst>
            </p:cNvPr>
            <p:cNvCxnSpPr>
              <a:cxnSpLocks/>
            </p:cNvCxnSpPr>
            <p:nvPr/>
          </p:nvCxnSpPr>
          <p:spPr>
            <a:xfrm>
              <a:off x="7257334" y="1660267"/>
              <a:ext cx="3556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4F14C791-2149-4903-85DE-FF62232D99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6035" y="1655960"/>
              <a:ext cx="364604" cy="50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609C70A1-00EC-4BF2-BC3A-AB49BD5DBC80}"/>
                </a:ext>
              </a:extLst>
            </p:cNvPr>
            <p:cNvSpPr txBox="1"/>
            <p:nvPr/>
          </p:nvSpPr>
          <p:spPr>
            <a:xfrm>
              <a:off x="7030407" y="1625836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x4</a:t>
              </a:r>
              <a:endParaRPr lang="en-IN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B2D09413-7723-490F-B9FB-029C576D69E5}"/>
                </a:ext>
              </a:extLst>
            </p:cNvPr>
            <p:cNvSpPr txBox="1"/>
            <p:nvPr/>
          </p:nvSpPr>
          <p:spPr>
            <a:xfrm>
              <a:off x="6545084" y="1149186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z4</a:t>
              </a:r>
              <a:endParaRPr lang="en-IN" dirty="0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FBD5902-2052-4B96-8088-E129E1828A28}"/>
                </a:ext>
              </a:extLst>
            </p:cNvPr>
            <p:cNvSpPr txBox="1"/>
            <p:nvPr/>
          </p:nvSpPr>
          <p:spPr>
            <a:xfrm>
              <a:off x="6440290" y="1625836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x5</a:t>
              </a:r>
              <a:endParaRPr lang="en-IN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095FA8F4-E78E-48C3-BFBE-C24AF20B10B1}"/>
                </a:ext>
              </a:extLst>
            </p:cNvPr>
            <p:cNvSpPr txBox="1"/>
            <p:nvPr/>
          </p:nvSpPr>
          <p:spPr>
            <a:xfrm>
              <a:off x="6532783" y="864961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z6</a:t>
              </a:r>
              <a:endParaRPr lang="en-IN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883DEEB7-AC82-492B-ACA0-AB379142D674}"/>
                </a:ext>
              </a:extLst>
            </p:cNvPr>
            <p:cNvSpPr txBox="1"/>
            <p:nvPr/>
          </p:nvSpPr>
          <p:spPr>
            <a:xfrm>
              <a:off x="6532779" y="92244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zn</a:t>
              </a:r>
              <a:endParaRPr lang="en-IN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0B648D85-FB4E-4F5F-B664-1B067CFECE10}"/>
                </a:ext>
              </a:extLst>
            </p:cNvPr>
            <p:cNvSpPr txBox="1"/>
            <p:nvPr/>
          </p:nvSpPr>
          <p:spPr>
            <a:xfrm>
              <a:off x="7106606" y="531450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xn</a:t>
              </a:r>
              <a:endParaRPr lang="en-IN" dirty="0"/>
            </a:p>
          </p:txBody>
        </p: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3AF06CA2-1785-42EC-A3EE-019997CD0B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3528" y="1334207"/>
              <a:ext cx="310812" cy="309199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1F7A7416-C863-4EB5-A135-3730AB0A8646}"/>
                </a:ext>
              </a:extLst>
            </p:cNvPr>
            <p:cNvSpPr txBox="1"/>
            <p:nvPr/>
          </p:nvSpPr>
          <p:spPr>
            <a:xfrm>
              <a:off x="7225071" y="1119474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z5</a:t>
              </a:r>
              <a:endParaRPr lang="en-IN" dirty="0"/>
            </a:p>
          </p:txBody>
        </p: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2AB14C05-03B6-479F-97C7-255C1CF251A1}"/>
                </a:ext>
              </a:extLst>
            </p:cNvPr>
            <p:cNvGrpSpPr/>
            <p:nvPr/>
          </p:nvGrpSpPr>
          <p:grpSpPr>
            <a:xfrm>
              <a:off x="4163608" y="620228"/>
              <a:ext cx="2588682" cy="5619583"/>
              <a:chOff x="4174241" y="471371"/>
              <a:chExt cx="2588682" cy="5619583"/>
            </a:xfrm>
          </p:grpSpPr>
          <p:pic>
            <p:nvPicPr>
              <p:cNvPr id="233" name="Picture 232">
                <a:extLst>
                  <a:ext uri="{FF2B5EF4-FFF2-40B4-BE49-F238E27FC236}">
                    <a16:creationId xmlns:a16="http://schemas.microsoft.com/office/drawing/2014/main" id="{1BAC098C-5CE3-4F41-B566-1D9A8BAE8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74241" y="471371"/>
                <a:ext cx="2028825" cy="5619583"/>
              </a:xfrm>
              <a:prstGeom prst="rect">
                <a:avLst/>
              </a:prstGeom>
            </p:spPr>
          </p:pic>
          <p:pic>
            <p:nvPicPr>
              <p:cNvPr id="234" name="Picture 233">
                <a:extLst>
                  <a:ext uri="{FF2B5EF4-FFF2-40B4-BE49-F238E27FC236}">
                    <a16:creationId xmlns:a16="http://schemas.microsoft.com/office/drawing/2014/main" id="{ABB109E0-46CF-4159-B9ED-912E60E65E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524" b="97905" l="9028" r="88889">
                            <a14:foregroundMark x1="29861" y1="92190" x2="29861" y2="92190"/>
                            <a14:foregroundMark x1="51389" y1="94286" x2="51389" y2="94286"/>
                            <a14:foregroundMark x1="51389" y1="94286" x2="51389" y2="94286"/>
                            <a14:foregroundMark x1="51389" y1="98095" x2="51389" y2="98095"/>
                            <a14:foregroundMark x1="61111" y1="8190" x2="61111" y2="8190"/>
                            <a14:foregroundMark x1="56944" y1="3429" x2="56944" y2="3429"/>
                            <a14:foregroundMark x1="56250" y1="6476" x2="56250" y2="6476"/>
                            <a14:foregroundMark x1="56944" y1="3429" x2="56944" y2="3429"/>
                            <a14:foregroundMark x1="56250" y1="3619" x2="56250" y2="3619"/>
                            <a14:foregroundMark x1="56944" y1="3238" x2="56944" y2="3238"/>
                            <a14:foregroundMark x1="56944" y1="3238" x2="56944" y2="3238"/>
                            <a14:foregroundMark x1="56944" y1="4571" x2="56944" y2="4571"/>
                            <a14:foregroundMark x1="56944" y1="4952" x2="56944" y2="4952"/>
                            <a14:foregroundMark x1="56944" y1="5524" x2="56944" y2="5524"/>
                            <a14:foregroundMark x1="56250" y1="5714" x2="56250" y2="5714"/>
                            <a14:foregroundMark x1="56250" y1="5714" x2="56250" y2="5714"/>
                            <a14:foregroundMark x1="56944" y1="2095" x2="56944" y2="2095"/>
                            <a14:foregroundMark x1="56944" y1="2095" x2="56944" y2="2095"/>
                            <a14:foregroundMark x1="56250" y1="2095" x2="56250" y2="2095"/>
                            <a14:foregroundMark x1="57639" y1="1524" x2="55556" y2="6286"/>
                            <a14:foregroundMark x1="55556" y1="1524" x2="56944" y2="64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0556" y="774601"/>
                <a:ext cx="1452367" cy="5295087"/>
              </a:xfrm>
              <a:prstGeom prst="rect">
                <a:avLst/>
              </a:prstGeom>
            </p:spPr>
          </p:pic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06F7A969-3035-4EB1-8963-7A7260ABAC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0665" y="499551"/>
                <a:ext cx="0" cy="606212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8539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0C03-B2C7-436B-A9BE-6B79D7848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Kinematics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D98F7-C416-474F-B635-FE1034F26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1CFB8A-DC50-4004-9BF9-52EE43C27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863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umbrella, red, traffic, light&#10;&#10;Description automatically generated">
            <a:extLst>
              <a:ext uri="{FF2B5EF4-FFF2-40B4-BE49-F238E27FC236}">
                <a16:creationId xmlns:a16="http://schemas.microsoft.com/office/drawing/2014/main" id="{8DD8C654-3B45-4E82-99C0-03EC91FEBD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1" r="12261"/>
          <a:stretch/>
        </p:blipFill>
        <p:spPr>
          <a:xfrm>
            <a:off x="6109564" y="452516"/>
            <a:ext cx="1407651" cy="6086475"/>
          </a:xfrm>
          <a:prstGeom prst="rect">
            <a:avLst/>
          </a:prstGeom>
        </p:spPr>
      </p:pic>
      <p:pic>
        <p:nvPicPr>
          <p:cNvPr id="16" name="Picture 15" descr="A picture containing clothing, indoor, woman, sitting&#10;&#10;Description automatically generated">
            <a:extLst>
              <a:ext uri="{FF2B5EF4-FFF2-40B4-BE49-F238E27FC236}">
                <a16:creationId xmlns:a16="http://schemas.microsoft.com/office/drawing/2014/main" id="{B9FDB750-3637-4270-9132-7B1CC7E547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0" r="13403"/>
          <a:stretch/>
        </p:blipFill>
        <p:spPr>
          <a:xfrm>
            <a:off x="4423144" y="473781"/>
            <a:ext cx="1425374" cy="6086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58C3F-9A62-4482-8DE6-91825EC1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Kinematics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90E44-11FD-4C8A-8997-3A204DE80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Inverse Position and Inverse orientation decoupling</a:t>
            </a:r>
            <a:endParaRPr lang="en-IN" sz="18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D4025E-84CF-4A49-9B4B-B335D743C6F9}"/>
              </a:ext>
            </a:extLst>
          </p:cNvPr>
          <p:cNvSpPr/>
          <p:nvPr/>
        </p:nvSpPr>
        <p:spPr>
          <a:xfrm>
            <a:off x="4629318" y="969214"/>
            <a:ext cx="1012742" cy="1678293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24EB2-42AB-4F11-805C-40097AB0B737}"/>
              </a:ext>
            </a:extLst>
          </p:cNvPr>
          <p:cNvSpPr txBox="1"/>
          <p:nvPr/>
        </p:nvSpPr>
        <p:spPr>
          <a:xfrm>
            <a:off x="7772400" y="1256889"/>
            <a:ext cx="4185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3 highlighted axis coincide at a common point, called wrist center.</a:t>
            </a:r>
          </a:p>
          <a:p>
            <a:endParaRPr lang="en-US" dirty="0"/>
          </a:p>
          <a:p>
            <a:r>
              <a:rPr lang="en-US" dirty="0"/>
              <a:t>This allows the inverse kinematics problem to be decoupled into-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Inverse Position (bottom 4 joints), and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Inverse Orientation (top 3 joints)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298E5-E5CB-4A0D-8FEB-57E0E74D4BE4}"/>
              </a:ext>
            </a:extLst>
          </p:cNvPr>
          <p:cNvSpPr txBox="1"/>
          <p:nvPr/>
        </p:nvSpPr>
        <p:spPr>
          <a:xfrm>
            <a:off x="7751135" y="4096609"/>
            <a:ext cx="42071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u="sng" dirty="0"/>
              <a:t>Under constrained system</a:t>
            </a:r>
          </a:p>
          <a:p>
            <a:pPr algn="just"/>
            <a:r>
              <a:rPr lang="en-US" dirty="0"/>
              <a:t>Inverse positions of wrist center </a:t>
            </a:r>
            <a:r>
              <a:rPr lang="en-US" dirty="0" err="1"/>
              <a:t>O</a:t>
            </a:r>
            <a:r>
              <a:rPr lang="en-US" baseline="-25000" dirty="0" err="1"/>
              <a:t>c</a:t>
            </a:r>
            <a:r>
              <a:rPr lang="en-US" dirty="0"/>
              <a:t> i.e. 3 variables (x</a:t>
            </a:r>
            <a:r>
              <a:rPr lang="en-US" baseline="-25000" dirty="0"/>
              <a:t>c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c</a:t>
            </a:r>
            <a:r>
              <a:rPr lang="en-US" dirty="0"/>
              <a:t>. </a:t>
            </a:r>
            <a:r>
              <a:rPr lang="en-US" dirty="0" err="1"/>
              <a:t>z</a:t>
            </a:r>
            <a:r>
              <a:rPr lang="en-US" baseline="-25000" dirty="0" err="1"/>
              <a:t>c</a:t>
            </a:r>
            <a:r>
              <a:rPr lang="en-US" dirty="0"/>
              <a:t>) are to be  solved by using 4 joint parameters (t1 to t4). Hence infinite solutions exist.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965186-0312-4967-8508-BEBA2DD4A0CE}"/>
              </a:ext>
            </a:extLst>
          </p:cNvPr>
          <p:cNvSpPr txBox="1"/>
          <p:nvPr/>
        </p:nvSpPr>
        <p:spPr>
          <a:xfrm>
            <a:off x="7751135" y="5459002"/>
            <a:ext cx="4067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u="sng" dirty="0"/>
              <a:t>Resolved with following assumption</a:t>
            </a:r>
            <a:r>
              <a:rPr lang="en-US" dirty="0"/>
              <a:t>:</a:t>
            </a:r>
          </a:p>
          <a:p>
            <a:r>
              <a:rPr lang="en-US" dirty="0"/>
              <a:t>Locking joint 3, that is setting t3=0 degree</a:t>
            </a:r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419191A-BC47-4206-9A9F-9981D34D046B}"/>
              </a:ext>
            </a:extLst>
          </p:cNvPr>
          <p:cNvSpPr/>
          <p:nvPr/>
        </p:nvSpPr>
        <p:spPr>
          <a:xfrm>
            <a:off x="6478438" y="3620891"/>
            <a:ext cx="704682" cy="645835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FABE05-3F8C-47C7-A05E-EBFAEE16EE66}"/>
              </a:ext>
            </a:extLst>
          </p:cNvPr>
          <p:cNvSpPr/>
          <p:nvPr/>
        </p:nvSpPr>
        <p:spPr>
          <a:xfrm>
            <a:off x="6280917" y="983391"/>
            <a:ext cx="1012742" cy="1678293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E9F59FF-3148-43ED-8EF0-ABEE59A7CDA4}"/>
              </a:ext>
            </a:extLst>
          </p:cNvPr>
          <p:cNvSpPr/>
          <p:nvPr/>
        </p:nvSpPr>
        <p:spPr>
          <a:xfrm>
            <a:off x="4780768" y="3645698"/>
            <a:ext cx="704682" cy="645835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64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12" grpId="0"/>
      <p:bldP spid="14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58C3F-9A62-4482-8DE6-91825EC1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Kinematics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90E44-11FD-4C8A-8997-3A204DE80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Inverse Position</a:t>
            </a:r>
            <a:endParaRPr lang="en-IN" sz="1800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4B725CD-D28D-49D4-B812-5E582986F276}"/>
              </a:ext>
            </a:extLst>
          </p:cNvPr>
          <p:cNvGrpSpPr/>
          <p:nvPr/>
        </p:nvGrpSpPr>
        <p:grpSpPr>
          <a:xfrm>
            <a:off x="4067471" y="-54184"/>
            <a:ext cx="7114436" cy="4997184"/>
            <a:chOff x="4212985" y="381335"/>
            <a:chExt cx="7114436" cy="499718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26A7E41-3648-4EE3-AB09-85C800280E0B}"/>
                </a:ext>
              </a:extLst>
            </p:cNvPr>
            <p:cNvCxnSpPr>
              <a:cxnSpLocks/>
            </p:cNvCxnSpPr>
            <p:nvPr/>
          </p:nvCxnSpPr>
          <p:spPr>
            <a:xfrm>
              <a:off x="4683760" y="894080"/>
              <a:ext cx="0" cy="4173396"/>
            </a:xfrm>
            <a:prstGeom prst="line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429737D-8514-4B55-8EAE-0645174F2B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3760" y="5028302"/>
              <a:ext cx="6471920" cy="3917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E926000-25B4-4ECB-BAD1-90D5EF809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3760" y="3523148"/>
              <a:ext cx="3111439" cy="1544329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7E9EA7E-F022-4773-8E1C-6B9487601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3759" y="4490177"/>
              <a:ext cx="5902961" cy="57730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C05EC17-E265-43D7-A096-6BA2141F6139}"/>
                </a:ext>
              </a:extLst>
            </p:cNvPr>
            <p:cNvCxnSpPr/>
            <p:nvPr/>
          </p:nvCxnSpPr>
          <p:spPr>
            <a:xfrm>
              <a:off x="4683759" y="3681227"/>
              <a:ext cx="0" cy="1371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B96121-8B19-4446-ADE5-EA31C9AA64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3759" y="3083559"/>
              <a:ext cx="5902961" cy="58302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5658EC3-DE4F-4C4D-AD8C-42F4EB9529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3758" y="2485893"/>
              <a:ext cx="2387601" cy="11806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14F55C0-0C92-4A8A-B032-74A8048CC8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1359" y="1751226"/>
              <a:ext cx="1391921" cy="734666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9448B7D-65D5-4342-9595-E5C10CA0E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1359" y="1431510"/>
              <a:ext cx="3515361" cy="10690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988B69F4-7A24-46E3-BFEE-4EFDE641E88A}"/>
                </a:ext>
              </a:extLst>
            </p:cNvPr>
            <p:cNvSpPr/>
            <p:nvPr/>
          </p:nvSpPr>
          <p:spPr>
            <a:xfrm rot="1630803">
              <a:off x="7715946" y="4678085"/>
              <a:ext cx="478495" cy="700434"/>
            </a:xfrm>
            <a:prstGeom prst="arc">
              <a:avLst>
                <a:gd name="adj1" fmla="val 16771907"/>
                <a:gd name="adj2" fmla="val 2045768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B74141E2-DFC9-418E-89C0-0331FAFEE1B1}"/>
                </a:ext>
              </a:extLst>
            </p:cNvPr>
            <p:cNvSpPr/>
            <p:nvPr/>
          </p:nvSpPr>
          <p:spPr>
            <a:xfrm rot="18641664">
              <a:off x="4810760" y="3172931"/>
              <a:ext cx="340360" cy="700434"/>
            </a:xfrm>
            <a:prstGeom prst="arc">
              <a:avLst>
                <a:gd name="adj1" fmla="val 16200000"/>
                <a:gd name="adj2" fmla="val 62365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A89A2F0E-F1F8-4736-9329-B84B972C1742}"/>
                </a:ext>
              </a:extLst>
            </p:cNvPr>
            <p:cNvSpPr/>
            <p:nvPr/>
          </p:nvSpPr>
          <p:spPr>
            <a:xfrm rot="880347">
              <a:off x="8001000" y="1892771"/>
              <a:ext cx="340360" cy="700434"/>
            </a:xfrm>
            <a:prstGeom prst="arc">
              <a:avLst>
                <a:gd name="adj1" fmla="val 16200000"/>
                <a:gd name="adj2" fmla="val 183339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7CB3939-29C3-4544-9E53-57EE22375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1039" y="2156966"/>
              <a:ext cx="3535681" cy="322476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223C347-7BC3-4E2C-B292-A6FF26512B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6720" y="1441906"/>
              <a:ext cx="0" cy="3051358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CF5B0B6-9B89-4825-9955-5EFE1283F4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71359" y="1956727"/>
              <a:ext cx="10160" cy="286274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88E447C2-F26C-4145-B2BE-5CAA5FD59715}"/>
                </a:ext>
              </a:extLst>
            </p:cNvPr>
            <p:cNvSpPr/>
            <p:nvPr/>
          </p:nvSpPr>
          <p:spPr>
            <a:xfrm rot="19232965">
              <a:off x="7147559" y="2024850"/>
              <a:ext cx="340360" cy="700434"/>
            </a:xfrm>
            <a:prstGeom prst="arc">
              <a:avLst>
                <a:gd name="adj1" fmla="val 16200000"/>
                <a:gd name="adj2" fmla="val 219767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7809F02-61A9-4910-9CF0-76A9438D5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3759" y="1417926"/>
              <a:ext cx="5902961" cy="583020"/>
            </a:xfrm>
            <a:prstGeom prst="line">
              <a:avLst/>
            </a:prstGeom>
            <a:ln w="3810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3699855-FB5F-41C0-A8BB-31F60B77E172}"/>
                </a:ext>
              </a:extLst>
            </p:cNvPr>
            <p:cNvSpPr txBox="1"/>
            <p:nvPr/>
          </p:nvSpPr>
          <p:spPr>
            <a:xfrm>
              <a:off x="8231263" y="4637952"/>
              <a:ext cx="685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t1</a:t>
              </a:r>
              <a:endParaRPr lang="en-IN" sz="24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6B16066-D519-47C7-87E7-D85532A0803A}"/>
                </a:ext>
              </a:extLst>
            </p:cNvPr>
            <p:cNvSpPr txBox="1"/>
            <p:nvPr/>
          </p:nvSpPr>
          <p:spPr>
            <a:xfrm>
              <a:off x="4825686" y="2880359"/>
              <a:ext cx="685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t2</a:t>
              </a:r>
              <a:endParaRPr lang="en-IN" sz="24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68C375C-E6A9-4296-9457-BC81EEA344BC}"/>
                </a:ext>
              </a:extLst>
            </p:cNvPr>
            <p:cNvSpPr txBox="1"/>
            <p:nvPr/>
          </p:nvSpPr>
          <p:spPr>
            <a:xfrm>
              <a:off x="7221891" y="1778462"/>
              <a:ext cx="685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t2</a:t>
              </a:r>
              <a:endParaRPr lang="en-IN" sz="24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233672D-3A7F-4F32-91A5-B2B187365A6C}"/>
                </a:ext>
              </a:extLst>
            </p:cNvPr>
            <p:cNvSpPr txBox="1"/>
            <p:nvPr/>
          </p:nvSpPr>
          <p:spPr>
            <a:xfrm>
              <a:off x="8327998" y="1636653"/>
              <a:ext cx="685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-t4</a:t>
              </a:r>
              <a:endParaRPr lang="en-IN" sz="24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7C73810-9668-4EC3-9E8E-357B466E7275}"/>
                </a:ext>
              </a:extLst>
            </p:cNvPr>
            <p:cNvSpPr txBox="1"/>
            <p:nvPr/>
          </p:nvSpPr>
          <p:spPr>
            <a:xfrm rot="20294706">
              <a:off x="5623215" y="2598005"/>
              <a:ext cx="685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d1</a:t>
              </a:r>
              <a:endParaRPr lang="en-IN" sz="24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0725BE1-BF8C-4AA1-B5BA-41E9420ABA89}"/>
                </a:ext>
              </a:extLst>
            </p:cNvPr>
            <p:cNvSpPr txBox="1"/>
            <p:nvPr/>
          </p:nvSpPr>
          <p:spPr>
            <a:xfrm rot="20373924">
              <a:off x="8989651" y="1429646"/>
              <a:ext cx="685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d2</a:t>
              </a:r>
              <a:endParaRPr lang="en-IN" sz="2400" dirty="0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93EB73-EB2D-4039-8A4C-B1F85940E4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5660" y="4475580"/>
              <a:ext cx="4709161" cy="8670"/>
            </a:xfrm>
            <a:prstGeom prst="line">
              <a:avLst/>
            </a:prstGeom>
            <a:ln w="38100">
              <a:solidFill>
                <a:srgbClr val="92D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8271F51-E23B-4C39-AE29-BCF949FBEE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98676" y="4511706"/>
              <a:ext cx="781962" cy="516595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7C9DBA-6FAC-4CF4-84B4-BF6A233C0CCE}"/>
                </a:ext>
              </a:extLst>
            </p:cNvPr>
            <p:cNvSpPr txBox="1"/>
            <p:nvPr/>
          </p:nvSpPr>
          <p:spPr>
            <a:xfrm>
              <a:off x="4212985" y="4070526"/>
              <a:ext cx="685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db</a:t>
              </a:r>
              <a:endParaRPr lang="en-IN" sz="24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A9CBAE8-9363-478E-8155-5E925D9B1FAF}"/>
                </a:ext>
              </a:extLst>
            </p:cNvPr>
            <p:cNvSpPr txBox="1"/>
            <p:nvPr/>
          </p:nvSpPr>
          <p:spPr>
            <a:xfrm>
              <a:off x="10255876" y="4617436"/>
              <a:ext cx="667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x</a:t>
              </a:r>
              <a:r>
                <a:rPr lang="en-US" sz="2400" baseline="-25000" dirty="0">
                  <a:solidFill>
                    <a:srgbClr val="FF0000"/>
                  </a:solidFill>
                </a:rPr>
                <a:t>c</a:t>
              </a:r>
              <a:endParaRPr lang="en-IN" sz="24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48E824B-CEC1-49A3-BC4B-10EAD05402EB}"/>
                </a:ext>
              </a:extLst>
            </p:cNvPr>
            <p:cNvSpPr txBox="1"/>
            <p:nvPr/>
          </p:nvSpPr>
          <p:spPr>
            <a:xfrm>
              <a:off x="4312392" y="1542836"/>
              <a:ext cx="685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00B0F0"/>
                  </a:solidFill>
                </a:rPr>
                <a:t>z</a:t>
              </a:r>
              <a:r>
                <a:rPr lang="en-US" sz="2400" baseline="-25000" dirty="0" err="1">
                  <a:solidFill>
                    <a:srgbClr val="00B0F0"/>
                  </a:solidFill>
                </a:rPr>
                <a:t>c</a:t>
              </a:r>
              <a:endParaRPr lang="en-IN" sz="2400" baseline="-25000" dirty="0">
                <a:solidFill>
                  <a:srgbClr val="00B0F0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B3BFDE8-D518-437B-9F27-614FF0B9F388}"/>
                </a:ext>
              </a:extLst>
            </p:cNvPr>
            <p:cNvSpPr txBox="1"/>
            <p:nvPr/>
          </p:nvSpPr>
          <p:spPr>
            <a:xfrm>
              <a:off x="5536694" y="4054775"/>
              <a:ext cx="685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92D050"/>
                  </a:solidFill>
                </a:rPr>
                <a:t>y</a:t>
              </a:r>
              <a:r>
                <a:rPr lang="en-US" sz="2400" baseline="-25000" dirty="0" err="1">
                  <a:solidFill>
                    <a:srgbClr val="92D050"/>
                  </a:solidFill>
                </a:rPr>
                <a:t>c</a:t>
              </a:r>
              <a:endParaRPr lang="en-IN" sz="2400" baseline="-25000" dirty="0">
                <a:solidFill>
                  <a:srgbClr val="92D050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2C8A531-6B8F-4FAC-BAB5-8166985076CA}"/>
                </a:ext>
              </a:extLst>
            </p:cNvPr>
            <p:cNvSpPr txBox="1"/>
            <p:nvPr/>
          </p:nvSpPr>
          <p:spPr>
            <a:xfrm rot="21305207">
              <a:off x="8178824" y="2254978"/>
              <a:ext cx="18161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d2 sin(t2-t4)</a:t>
              </a:r>
              <a:endParaRPr lang="en-IN" sz="24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E17FB68-7535-4FC1-8C6B-59648FBA8B3A}"/>
                </a:ext>
              </a:extLst>
            </p:cNvPr>
            <p:cNvSpPr txBox="1"/>
            <p:nvPr/>
          </p:nvSpPr>
          <p:spPr>
            <a:xfrm rot="21305207">
              <a:off x="7966113" y="3237816"/>
              <a:ext cx="18161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d2 sin(t2-t4)</a:t>
              </a:r>
              <a:endParaRPr lang="en-IN" sz="2400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FE266E3-002E-4269-B14B-1FD94E38CF78}"/>
                </a:ext>
              </a:extLst>
            </p:cNvPr>
            <p:cNvSpPr txBox="1"/>
            <p:nvPr/>
          </p:nvSpPr>
          <p:spPr>
            <a:xfrm rot="21305207">
              <a:off x="5185016" y="3503144"/>
              <a:ext cx="18161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d1 sin(t2)</a:t>
              </a:r>
              <a:endParaRPr lang="en-IN" sz="24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DDF6028-0607-4369-9AC2-DCD38128CBA0}"/>
                </a:ext>
              </a:extLst>
            </p:cNvPr>
            <p:cNvSpPr txBox="1"/>
            <p:nvPr/>
          </p:nvSpPr>
          <p:spPr>
            <a:xfrm>
              <a:off x="10301926" y="939799"/>
              <a:ext cx="685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O</a:t>
              </a:r>
              <a:r>
                <a:rPr lang="en-US" sz="2400" baseline="-25000" dirty="0" err="1"/>
                <a:t>c</a:t>
              </a:r>
              <a:endParaRPr lang="en-IN" sz="2400" baseline="-25000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820FBCA-9254-41DE-B60F-F1838DB24EE8}"/>
                </a:ext>
              </a:extLst>
            </p:cNvPr>
            <p:cNvSpPr txBox="1"/>
            <p:nvPr/>
          </p:nvSpPr>
          <p:spPr>
            <a:xfrm rot="16200000">
              <a:off x="10188361" y="2613734"/>
              <a:ext cx="18161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d1 cos(t2)</a:t>
              </a:r>
              <a:endParaRPr lang="en-IN" sz="24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16ADBFA-E00C-4355-9347-6242FD467F84}"/>
                </a:ext>
              </a:extLst>
            </p:cNvPr>
            <p:cNvSpPr txBox="1"/>
            <p:nvPr/>
          </p:nvSpPr>
          <p:spPr>
            <a:xfrm rot="16200000">
              <a:off x="10188524" y="1058567"/>
              <a:ext cx="18161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d2 cos(t2-t4)</a:t>
              </a:r>
              <a:endParaRPr lang="en-IN" sz="2400" dirty="0"/>
            </a:p>
          </p:txBody>
        </p:sp>
        <p:sp>
          <p:nvSpPr>
            <p:cNvPr id="94" name="Right Brace 93">
              <a:extLst>
                <a:ext uri="{FF2B5EF4-FFF2-40B4-BE49-F238E27FC236}">
                  <a16:creationId xmlns:a16="http://schemas.microsoft.com/office/drawing/2014/main" id="{A8F1DB0E-09DE-4AA5-A6D4-6CBA4BC2FC95}"/>
                </a:ext>
              </a:extLst>
            </p:cNvPr>
            <p:cNvSpPr/>
            <p:nvPr/>
          </p:nvSpPr>
          <p:spPr>
            <a:xfrm>
              <a:off x="10691330" y="2174241"/>
              <a:ext cx="240830" cy="885034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5" name="Right Brace 94">
              <a:extLst>
                <a:ext uri="{FF2B5EF4-FFF2-40B4-BE49-F238E27FC236}">
                  <a16:creationId xmlns:a16="http://schemas.microsoft.com/office/drawing/2014/main" id="{E103E1C7-83FC-4501-A16A-1798344A4AD4}"/>
                </a:ext>
              </a:extLst>
            </p:cNvPr>
            <p:cNvSpPr/>
            <p:nvPr/>
          </p:nvSpPr>
          <p:spPr>
            <a:xfrm>
              <a:off x="10700679" y="1431509"/>
              <a:ext cx="257410" cy="706745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D96CA04-7CA5-4CE5-AC07-3BC3C4B61E55}"/>
              </a:ext>
            </a:extLst>
          </p:cNvPr>
          <p:cNvSpPr txBox="1"/>
          <p:nvPr/>
        </p:nvSpPr>
        <p:spPr>
          <a:xfrm>
            <a:off x="440554" y="3333558"/>
            <a:ext cx="33947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en-US" baseline="-25000" dirty="0">
                <a:solidFill>
                  <a:schemeClr val="bg1"/>
                </a:solidFill>
              </a:rPr>
              <a:t>c</a:t>
            </a:r>
            <a:r>
              <a:rPr lang="en-US" dirty="0">
                <a:solidFill>
                  <a:schemeClr val="bg1"/>
                </a:solidFill>
              </a:rPr>
              <a:t> = {d1*sin(t2) + d2*sin(t2-t4)}*cos(t1)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y</a:t>
            </a:r>
            <a:r>
              <a:rPr lang="en-US" baseline="-25000" dirty="0" err="1">
                <a:solidFill>
                  <a:schemeClr val="bg1"/>
                </a:solidFill>
              </a:rPr>
              <a:t>c</a:t>
            </a:r>
            <a:r>
              <a:rPr lang="en-US" dirty="0">
                <a:solidFill>
                  <a:schemeClr val="bg1"/>
                </a:solidFill>
              </a:rPr>
              <a:t> = {d1*sin(t2) + d2*sin(t2-t4)}*sin(t1)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z</a:t>
            </a:r>
            <a:r>
              <a:rPr lang="en-US" baseline="-25000" dirty="0" err="1">
                <a:solidFill>
                  <a:schemeClr val="bg1"/>
                </a:solidFill>
              </a:rPr>
              <a:t>c</a:t>
            </a:r>
            <a:r>
              <a:rPr lang="en-US" dirty="0">
                <a:solidFill>
                  <a:schemeClr val="bg1"/>
                </a:solidFill>
              </a:rPr>
              <a:t> =  d0 + d1*cos(t2) + d2*cos(t2-t4)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955ACD20-B072-4000-AF45-357DAC4FAF6C}"/>
              </a:ext>
            </a:extLst>
          </p:cNvPr>
          <p:cNvSpPr txBox="1">
            <a:spLocks/>
          </p:cNvSpPr>
          <p:nvPr/>
        </p:nvSpPr>
        <p:spPr>
          <a:xfrm>
            <a:off x="4248219" y="121158"/>
            <a:ext cx="6471860" cy="4766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Solving Inverse Position</a:t>
            </a:r>
            <a:endParaRPr lang="en-US" sz="17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D277D04-7772-44F4-A378-258FC18F8862}"/>
              </a:ext>
            </a:extLst>
          </p:cNvPr>
          <p:cNvSpPr txBox="1"/>
          <p:nvPr/>
        </p:nvSpPr>
        <p:spPr>
          <a:xfrm>
            <a:off x="4112116" y="4708754"/>
            <a:ext cx="65717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t1 =  atan2  (</a:t>
            </a:r>
            <a:r>
              <a:rPr lang="en-US" dirty="0" err="1"/>
              <a:t>yc</a:t>
            </a:r>
            <a:r>
              <a:rPr lang="en-US" dirty="0"/>
              <a:t>/xc)</a:t>
            </a:r>
          </a:p>
          <a:p>
            <a:endParaRPr lang="en-US" dirty="0"/>
          </a:p>
          <a:p>
            <a:r>
              <a:rPr lang="en-US" dirty="0"/>
              <a:t>t4 </a:t>
            </a:r>
            <a:r>
              <a:rPr lang="pl-PL" dirty="0"/>
              <a:t>=</a:t>
            </a:r>
            <a:r>
              <a:rPr lang="en-US" dirty="0"/>
              <a:t> </a:t>
            </a:r>
            <a:r>
              <a:rPr lang="pl-PL" dirty="0"/>
              <a:t> </a:t>
            </a:r>
            <a:r>
              <a:rPr lang="en-US" dirty="0" err="1"/>
              <a:t>acos</a:t>
            </a:r>
            <a:r>
              <a:rPr lang="en-US" dirty="0"/>
              <a:t> {</a:t>
            </a:r>
            <a:r>
              <a:rPr lang="pl-PL" dirty="0"/>
              <a:t>((xc^2) + (yc^2) + (zcc^2) - (d1^2) - (d2^2))/(2*d1*d2)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t2 is obtained by solving a quadratic in cos(t2)</a:t>
            </a:r>
          </a:p>
          <a:p>
            <a:r>
              <a:rPr lang="en-US" dirty="0"/>
              <a:t>which is depends on cos(t4)</a:t>
            </a:r>
            <a:endParaRPr lang="en-IN" dirty="0"/>
          </a:p>
        </p:txBody>
      </p:sp>
      <p:sp>
        <p:nvSpPr>
          <p:cNvPr id="105" name="Arrow: Left 104">
            <a:extLst>
              <a:ext uri="{FF2B5EF4-FFF2-40B4-BE49-F238E27FC236}">
                <a16:creationId xmlns:a16="http://schemas.microsoft.com/office/drawing/2014/main" id="{7DE2B483-7881-4F47-BBC9-EDCA9104410C}"/>
              </a:ext>
            </a:extLst>
          </p:cNvPr>
          <p:cNvSpPr/>
          <p:nvPr/>
        </p:nvSpPr>
        <p:spPr>
          <a:xfrm>
            <a:off x="6096000" y="4820766"/>
            <a:ext cx="381664" cy="2013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0369BB3-0BC6-408E-8020-ABC63D6EFFC5}"/>
              </a:ext>
            </a:extLst>
          </p:cNvPr>
          <p:cNvSpPr txBox="1"/>
          <p:nvPr/>
        </p:nvSpPr>
        <p:spPr>
          <a:xfrm>
            <a:off x="6477664" y="4745377"/>
            <a:ext cx="23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Unique Solution</a:t>
            </a:r>
            <a:endParaRPr lang="en-IN" b="1" dirty="0"/>
          </a:p>
        </p:txBody>
      </p:sp>
      <p:sp>
        <p:nvSpPr>
          <p:cNvPr id="107" name="Arrow: Left 106">
            <a:extLst>
              <a:ext uri="{FF2B5EF4-FFF2-40B4-BE49-F238E27FC236}">
                <a16:creationId xmlns:a16="http://schemas.microsoft.com/office/drawing/2014/main" id="{574A4059-6395-4281-916D-2B9328F39F39}"/>
              </a:ext>
            </a:extLst>
          </p:cNvPr>
          <p:cNvSpPr/>
          <p:nvPr/>
        </p:nvSpPr>
        <p:spPr>
          <a:xfrm>
            <a:off x="10284567" y="5346751"/>
            <a:ext cx="381664" cy="2013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A824D08-C4E3-4CC8-A4DD-729A7335B860}"/>
              </a:ext>
            </a:extLst>
          </p:cNvPr>
          <p:cNvSpPr txBox="1"/>
          <p:nvPr/>
        </p:nvSpPr>
        <p:spPr>
          <a:xfrm>
            <a:off x="10720079" y="5262760"/>
            <a:ext cx="1326609" cy="37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 Solutions</a:t>
            </a:r>
            <a:endParaRPr lang="en-IN" b="1" dirty="0"/>
          </a:p>
        </p:txBody>
      </p:sp>
      <p:sp>
        <p:nvSpPr>
          <p:cNvPr id="109" name="Arrow: Left 108">
            <a:extLst>
              <a:ext uri="{FF2B5EF4-FFF2-40B4-BE49-F238E27FC236}">
                <a16:creationId xmlns:a16="http://schemas.microsoft.com/office/drawing/2014/main" id="{7B59611E-33E6-4B9B-89EE-B23918239B92}"/>
              </a:ext>
            </a:extLst>
          </p:cNvPr>
          <p:cNvSpPr/>
          <p:nvPr/>
        </p:nvSpPr>
        <p:spPr>
          <a:xfrm>
            <a:off x="8630102" y="5887575"/>
            <a:ext cx="381664" cy="2013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7A77773-A1F1-4525-BEE7-754AA592ABF7}"/>
              </a:ext>
            </a:extLst>
          </p:cNvPr>
          <p:cNvSpPr txBox="1"/>
          <p:nvPr/>
        </p:nvSpPr>
        <p:spPr>
          <a:xfrm>
            <a:off x="9011766" y="5812186"/>
            <a:ext cx="127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 Solution</a:t>
            </a:r>
            <a:endParaRPr lang="en-IN" b="1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4846143-B95E-454D-A5B8-564C3E296B70}"/>
              </a:ext>
            </a:extLst>
          </p:cNvPr>
          <p:cNvSpPr txBox="1"/>
          <p:nvPr/>
        </p:nvSpPr>
        <p:spPr>
          <a:xfrm>
            <a:off x="8462011" y="6375982"/>
            <a:ext cx="364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u="sng" dirty="0"/>
              <a:t>Note:</a:t>
            </a:r>
            <a:r>
              <a:rPr lang="en-US" dirty="0"/>
              <a:t> These solutions occur in pairs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8904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FA42AE72-443E-45CA-A574-42C9C140FEFC}"/>
              </a:ext>
            </a:extLst>
          </p:cNvPr>
          <p:cNvSpPr txBox="1"/>
          <p:nvPr/>
        </p:nvSpPr>
        <p:spPr>
          <a:xfrm>
            <a:off x="4179452" y="1682005"/>
            <a:ext cx="7486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t5 =  </a:t>
            </a:r>
            <a:r>
              <a:rPr lang="sv-SE" dirty="0"/>
              <a:t>atan2 (Rwrist(2,3)/Rwrist(1,3))</a:t>
            </a:r>
          </a:p>
          <a:p>
            <a:endParaRPr lang="sv-SE" dirty="0"/>
          </a:p>
          <a:p>
            <a:r>
              <a:rPr lang="sv-SE" dirty="0"/>
              <a:t>t6 = </a:t>
            </a:r>
            <a:r>
              <a:rPr lang="en-IN" dirty="0"/>
              <a:t> </a:t>
            </a:r>
            <a:r>
              <a:rPr lang="en-IN" dirty="0" err="1"/>
              <a:t>acos</a:t>
            </a:r>
            <a:r>
              <a:rPr lang="en-IN" dirty="0"/>
              <a:t> (</a:t>
            </a:r>
            <a:r>
              <a:rPr lang="en-IN" dirty="0" err="1"/>
              <a:t>Rwrist</a:t>
            </a:r>
            <a:r>
              <a:rPr lang="en-IN" dirty="0"/>
              <a:t>(3,3))</a:t>
            </a:r>
          </a:p>
          <a:p>
            <a:endParaRPr lang="en-IN" dirty="0"/>
          </a:p>
          <a:p>
            <a:r>
              <a:rPr lang="en-IN" dirty="0"/>
              <a:t>t7 =  </a:t>
            </a:r>
            <a:r>
              <a:rPr lang="sv-SE" dirty="0"/>
              <a:t>atan2 (Rwrist(3,2)/-Rwrist(3,1))  or  </a:t>
            </a:r>
          </a:p>
          <a:p>
            <a:r>
              <a:rPr lang="sv-SE" dirty="0"/>
              <a:t>         atan2 (-Rwrist(3,2)/Rwrist(3,1))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58C3F-9A62-4482-8DE6-91825EC1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Kinematics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90E44-11FD-4C8A-8997-3A204DE80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Inverse Orientation</a:t>
            </a:r>
            <a:endParaRPr lang="en-IN" sz="1800" dirty="0"/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955ACD20-B072-4000-AF45-357DAC4FAF6C}"/>
              </a:ext>
            </a:extLst>
          </p:cNvPr>
          <p:cNvSpPr txBox="1">
            <a:spLocks/>
          </p:cNvSpPr>
          <p:nvPr/>
        </p:nvSpPr>
        <p:spPr>
          <a:xfrm>
            <a:off x="4248219" y="121158"/>
            <a:ext cx="6471860" cy="4766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Solving Inverse Orientation</a:t>
            </a:r>
            <a:endParaRPr lang="en-US" sz="1700" dirty="0"/>
          </a:p>
        </p:txBody>
      </p:sp>
      <p:sp>
        <p:nvSpPr>
          <p:cNvPr id="107" name="Arrow: Left 106">
            <a:extLst>
              <a:ext uri="{FF2B5EF4-FFF2-40B4-BE49-F238E27FC236}">
                <a16:creationId xmlns:a16="http://schemas.microsoft.com/office/drawing/2014/main" id="{574A4059-6395-4281-916D-2B9328F39F39}"/>
              </a:ext>
            </a:extLst>
          </p:cNvPr>
          <p:cNvSpPr/>
          <p:nvPr/>
        </p:nvSpPr>
        <p:spPr>
          <a:xfrm>
            <a:off x="6501829" y="2320750"/>
            <a:ext cx="381664" cy="2013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A824D08-C4E3-4CC8-A4DD-729A7335B860}"/>
              </a:ext>
            </a:extLst>
          </p:cNvPr>
          <p:cNvSpPr txBox="1"/>
          <p:nvPr/>
        </p:nvSpPr>
        <p:spPr>
          <a:xfrm>
            <a:off x="6937341" y="2236759"/>
            <a:ext cx="1326609" cy="37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 Solutions</a:t>
            </a:r>
            <a:endParaRPr lang="en-IN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FD9F4D-5E39-4A50-8C4A-9B89E19D17B8}"/>
              </a:ext>
            </a:extLst>
          </p:cNvPr>
          <p:cNvSpPr txBox="1"/>
          <p:nvPr/>
        </p:nvSpPr>
        <p:spPr>
          <a:xfrm>
            <a:off x="4170663" y="453886"/>
            <a:ext cx="7878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Rwist</a:t>
            </a:r>
            <a:r>
              <a:rPr lang="en-IN" dirty="0"/>
              <a:t> = [</a:t>
            </a:r>
            <a:r>
              <a:rPr lang="en-US" dirty="0"/>
              <a:t>R</a:t>
            </a:r>
            <a:r>
              <a:rPr lang="en-US" baseline="-25000" dirty="0"/>
              <a:t>7</a:t>
            </a:r>
            <a:r>
              <a:rPr lang="en-US" baseline="30000" dirty="0"/>
              <a:t>4 </a:t>
            </a:r>
            <a:r>
              <a:rPr lang="en-IN" dirty="0"/>
              <a:t>]</a:t>
            </a:r>
            <a:r>
              <a:rPr lang="en-IN" baseline="30000" dirty="0"/>
              <a:t>T</a:t>
            </a:r>
            <a:r>
              <a:rPr lang="en-US" dirty="0"/>
              <a:t> </a:t>
            </a:r>
            <a:r>
              <a:rPr lang="en-US" dirty="0" err="1"/>
              <a:t>R</a:t>
            </a:r>
            <a:r>
              <a:rPr lang="en-US" baseline="-25000" dirty="0" err="1"/>
              <a:t>d</a:t>
            </a:r>
            <a:r>
              <a:rPr lang="en-US" baseline="30000" dirty="0" err="1"/>
              <a:t>b</a:t>
            </a:r>
            <a:r>
              <a:rPr lang="en-US" baseline="30000" dirty="0"/>
              <a:t> </a:t>
            </a:r>
          </a:p>
          <a:p>
            <a:endParaRPr lang="en-IN" dirty="0"/>
          </a:p>
          <a:p>
            <a:r>
              <a:rPr lang="en-IN" dirty="0"/>
              <a:t>RHS of above equation is known, and LHS is unknown. LHS is a function of t5, t6 and t7. Hence solved by comparing.</a:t>
            </a:r>
          </a:p>
        </p:txBody>
      </p:sp>
      <p:sp>
        <p:nvSpPr>
          <p:cNvPr id="56" name="Arrow: Left 55">
            <a:extLst>
              <a:ext uri="{FF2B5EF4-FFF2-40B4-BE49-F238E27FC236}">
                <a16:creationId xmlns:a16="http://schemas.microsoft.com/office/drawing/2014/main" id="{57795A00-36C2-409A-B765-4A5C3BD68DE2}"/>
              </a:ext>
            </a:extLst>
          </p:cNvPr>
          <p:cNvSpPr/>
          <p:nvPr/>
        </p:nvSpPr>
        <p:spPr>
          <a:xfrm>
            <a:off x="7680247" y="1767315"/>
            <a:ext cx="381664" cy="2013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D21881A-A2B7-44BC-9F83-470E9916B215}"/>
              </a:ext>
            </a:extLst>
          </p:cNvPr>
          <p:cNvSpPr txBox="1"/>
          <p:nvPr/>
        </p:nvSpPr>
        <p:spPr>
          <a:xfrm>
            <a:off x="8061911" y="1691926"/>
            <a:ext cx="23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Unique Solution</a:t>
            </a:r>
            <a:endParaRPr lang="en-IN" b="1" dirty="0"/>
          </a:p>
        </p:txBody>
      </p:sp>
      <p:sp>
        <p:nvSpPr>
          <p:cNvPr id="58" name="Arrow: Left 57">
            <a:extLst>
              <a:ext uri="{FF2B5EF4-FFF2-40B4-BE49-F238E27FC236}">
                <a16:creationId xmlns:a16="http://schemas.microsoft.com/office/drawing/2014/main" id="{8BF17109-2A0D-48AF-A0AE-63B01C1305F2}"/>
              </a:ext>
            </a:extLst>
          </p:cNvPr>
          <p:cNvSpPr/>
          <p:nvPr/>
        </p:nvSpPr>
        <p:spPr>
          <a:xfrm>
            <a:off x="8068361" y="2972885"/>
            <a:ext cx="381664" cy="2013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342FB5-CD32-4E9E-B77D-8D00AA416EFF}"/>
              </a:ext>
            </a:extLst>
          </p:cNvPr>
          <p:cNvSpPr txBox="1"/>
          <p:nvPr/>
        </p:nvSpPr>
        <p:spPr>
          <a:xfrm>
            <a:off x="8503873" y="2888894"/>
            <a:ext cx="1326609" cy="37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 Solutions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1AE000-773A-4D69-A7A3-12B8F5C3BEC0}"/>
              </a:ext>
            </a:extLst>
          </p:cNvPr>
          <p:cNvSpPr txBox="1"/>
          <p:nvPr/>
        </p:nvSpPr>
        <p:spPr>
          <a:xfrm>
            <a:off x="8461825" y="3342750"/>
            <a:ext cx="364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u="sng" dirty="0"/>
              <a:t>Note:</a:t>
            </a:r>
            <a:r>
              <a:rPr lang="en-US" dirty="0"/>
              <a:t> These solutions occur in pairs</a:t>
            </a:r>
            <a:endParaRPr lang="en-IN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C965A0A-9A62-4AFA-B2DE-5AE536C34A5C}"/>
              </a:ext>
            </a:extLst>
          </p:cNvPr>
          <p:cNvGrpSpPr/>
          <p:nvPr/>
        </p:nvGrpSpPr>
        <p:grpSpPr>
          <a:xfrm>
            <a:off x="7559924" y="6015501"/>
            <a:ext cx="1081830" cy="829589"/>
            <a:chOff x="4751969" y="5739876"/>
            <a:chExt cx="1081830" cy="829589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D8F55C7-7BA5-48F3-99BD-31C0943DBA21}"/>
                </a:ext>
              </a:extLst>
            </p:cNvPr>
            <p:cNvCxnSpPr>
              <a:cxnSpLocks/>
            </p:cNvCxnSpPr>
            <p:nvPr/>
          </p:nvCxnSpPr>
          <p:spPr>
            <a:xfrm>
              <a:off x="4751969" y="6475723"/>
              <a:ext cx="60148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93B2B1-A606-4EAA-B8C7-F89780E19D04}"/>
                </a:ext>
              </a:extLst>
            </p:cNvPr>
            <p:cNvSpPr txBox="1"/>
            <p:nvPr/>
          </p:nvSpPr>
          <p:spPr>
            <a:xfrm>
              <a:off x="5353450" y="6200133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xb</a:t>
              </a:r>
              <a:endParaRPr lang="en-IN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EE3040-7D3A-4119-8FFF-254D414A43CD}"/>
                </a:ext>
              </a:extLst>
            </p:cNvPr>
            <p:cNvSpPr txBox="1"/>
            <p:nvPr/>
          </p:nvSpPr>
          <p:spPr>
            <a:xfrm>
              <a:off x="4754408" y="5739876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zb</a:t>
              </a:r>
              <a:endParaRPr lang="en-IN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6D78ED-4FC8-4E70-8689-BACC173544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1969" y="5924543"/>
              <a:ext cx="0" cy="55118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4C6EB75-21BE-4AF6-9256-20366658D587}"/>
              </a:ext>
            </a:extLst>
          </p:cNvPr>
          <p:cNvSpPr txBox="1">
            <a:spLocks/>
          </p:cNvSpPr>
          <p:nvPr/>
        </p:nvSpPr>
        <p:spPr>
          <a:xfrm>
            <a:off x="4251833" y="3679936"/>
            <a:ext cx="7819729" cy="1617827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Defining </a:t>
            </a:r>
            <a:r>
              <a:rPr lang="en-US" b="1" u="sng" dirty="0" err="1"/>
              <a:t>R</a:t>
            </a:r>
            <a:r>
              <a:rPr lang="en-US" b="1" baseline="-25000" dirty="0" err="1"/>
              <a:t>d</a:t>
            </a:r>
            <a:r>
              <a:rPr lang="en-US" b="1" baseline="30000" dirty="0" err="1"/>
              <a:t>b</a:t>
            </a:r>
            <a:r>
              <a:rPr lang="en-US" b="1" u="sng" dirty="0"/>
              <a:t> </a:t>
            </a:r>
            <a:br>
              <a:rPr lang="en-US" b="1" u="sng" dirty="0"/>
            </a:br>
            <a:r>
              <a:rPr lang="en-US" sz="1800" dirty="0"/>
              <a:t>It is assumed that-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sz="1800" dirty="0"/>
              <a:t>Object is parallel to the ground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sz="1800" dirty="0"/>
              <a:t>Welding will take place at 45</a:t>
            </a:r>
            <a:r>
              <a:rPr lang="en-US" sz="1800" baseline="30000" dirty="0"/>
              <a:t>o</a:t>
            </a:r>
            <a:r>
              <a:rPr lang="en-US" sz="1800" dirty="0"/>
              <a:t> from the –</a:t>
            </a:r>
            <a:r>
              <a:rPr lang="en-US" sz="1800" dirty="0" err="1"/>
              <a:t>xb</a:t>
            </a:r>
            <a:r>
              <a:rPr lang="en-US" sz="1800" dirty="0"/>
              <a:t>  axis and will be directed from top to bottom.</a:t>
            </a:r>
            <a:endParaRPr lang="en-US" sz="1700" baseline="300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CEDB59-E400-45A8-9779-F04DBA4A820C}"/>
              </a:ext>
            </a:extLst>
          </p:cNvPr>
          <p:cNvGrpSpPr/>
          <p:nvPr/>
        </p:nvGrpSpPr>
        <p:grpSpPr>
          <a:xfrm>
            <a:off x="4102636" y="5283884"/>
            <a:ext cx="3395690" cy="1467464"/>
            <a:chOff x="6087344" y="4289332"/>
            <a:chExt cx="3395690" cy="146746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596BB9E-1F3A-4013-8340-FE479C9A40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238" y="4450004"/>
              <a:ext cx="370259" cy="35754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22BC52-0E6E-48FC-A43F-AECC5A3B5F3C}"/>
                </a:ext>
              </a:extLst>
            </p:cNvPr>
            <p:cNvSpPr txBox="1"/>
            <p:nvPr/>
          </p:nvSpPr>
          <p:spPr>
            <a:xfrm>
              <a:off x="6627276" y="4289332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xn</a:t>
              </a:r>
              <a:endParaRPr lang="en-IN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3C756F-9B89-44E7-9E95-575B747AB619}"/>
                </a:ext>
              </a:extLst>
            </p:cNvPr>
            <p:cNvSpPr txBox="1"/>
            <p:nvPr/>
          </p:nvSpPr>
          <p:spPr>
            <a:xfrm>
              <a:off x="6550731" y="4748373"/>
              <a:ext cx="480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zn</a:t>
              </a:r>
              <a:endParaRPr lang="en-IN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4D47F30-F2A6-44FC-B6E8-5443AA23FD55}"/>
                </a:ext>
              </a:extLst>
            </p:cNvPr>
            <p:cNvSpPr/>
            <p:nvPr/>
          </p:nvSpPr>
          <p:spPr>
            <a:xfrm>
              <a:off x="7025266" y="5500525"/>
              <a:ext cx="1332611" cy="2562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307C4AD-B5F4-4396-90D7-FD316E9C146B}"/>
                </a:ext>
              </a:extLst>
            </p:cNvPr>
            <p:cNvSpPr/>
            <p:nvPr/>
          </p:nvSpPr>
          <p:spPr>
            <a:xfrm>
              <a:off x="7047217" y="4783072"/>
              <a:ext cx="2222688" cy="717453"/>
            </a:xfrm>
            <a:prstGeom prst="parallelogram">
              <a:avLst>
                <a:gd name="adj" fmla="val 1253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E405D9A4-434A-4BCD-8D70-76D81861EA7D}"/>
                </a:ext>
              </a:extLst>
            </p:cNvPr>
            <p:cNvSpPr/>
            <p:nvPr/>
          </p:nvSpPr>
          <p:spPr>
            <a:xfrm rot="19211908">
              <a:off x="8155719" y="5186417"/>
              <a:ext cx="1327315" cy="185397"/>
            </a:xfrm>
            <a:prstGeom prst="parallelogram">
              <a:avLst>
                <a:gd name="adj" fmla="val 895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1040B58-1C86-4E98-B6B6-A3BF33468A64}"/>
                </a:ext>
              </a:extLst>
            </p:cNvPr>
            <p:cNvCxnSpPr/>
            <p:nvPr/>
          </p:nvCxnSpPr>
          <p:spPr>
            <a:xfrm>
              <a:off x="6289469" y="4773367"/>
              <a:ext cx="725474" cy="717454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95F3AE7-A7DB-4186-801E-1027A297067D}"/>
                </a:ext>
              </a:extLst>
            </p:cNvPr>
            <p:cNvCxnSpPr>
              <a:cxnSpLocks/>
            </p:cNvCxnSpPr>
            <p:nvPr/>
          </p:nvCxnSpPr>
          <p:spPr>
            <a:xfrm>
              <a:off x="6299238" y="4784983"/>
              <a:ext cx="358740" cy="369332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5FE42A0-7D02-4F4C-B41A-512A43D3D626}"/>
                </a:ext>
              </a:extLst>
            </p:cNvPr>
            <p:cNvCxnSpPr>
              <a:cxnSpLocks/>
            </p:cNvCxnSpPr>
            <p:nvPr/>
          </p:nvCxnSpPr>
          <p:spPr>
            <a:xfrm>
              <a:off x="6299238" y="5500525"/>
              <a:ext cx="1235838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87F50E48-C53E-4035-943B-8D5D1DFEB960}"/>
                </a:ext>
              </a:extLst>
            </p:cNvPr>
            <p:cNvSpPr/>
            <p:nvPr/>
          </p:nvSpPr>
          <p:spPr>
            <a:xfrm rot="13900691">
              <a:off x="6698974" y="4996418"/>
              <a:ext cx="478495" cy="700434"/>
            </a:xfrm>
            <a:prstGeom prst="arc">
              <a:avLst>
                <a:gd name="adj1" fmla="val 16771907"/>
                <a:gd name="adj2" fmla="val 2045768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102ACC0-0742-49AF-B832-787FFEEFAD27}"/>
                </a:ext>
              </a:extLst>
            </p:cNvPr>
            <p:cNvSpPr txBox="1"/>
            <p:nvPr/>
          </p:nvSpPr>
          <p:spPr>
            <a:xfrm>
              <a:off x="6087344" y="5073431"/>
              <a:ext cx="685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45</a:t>
              </a:r>
              <a:r>
                <a:rPr lang="en-US" sz="2400" baseline="30000" dirty="0"/>
                <a:t>o</a:t>
              </a:r>
              <a:endParaRPr lang="en-IN" sz="2400" baseline="30000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994CFFE-C038-426D-BF6F-00B5461DDB2D}"/>
              </a:ext>
            </a:extLst>
          </p:cNvPr>
          <p:cNvSpPr txBox="1"/>
          <p:nvPr/>
        </p:nvSpPr>
        <p:spPr>
          <a:xfrm>
            <a:off x="7682035" y="5463999"/>
            <a:ext cx="230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R</a:t>
            </a:r>
            <a:r>
              <a:rPr lang="en-US" baseline="-25000" dirty="0" err="1"/>
              <a:t>d</a:t>
            </a:r>
            <a:r>
              <a:rPr lang="en-US" baseline="30000" dirty="0" err="1"/>
              <a:t>b</a:t>
            </a:r>
            <a:r>
              <a:rPr lang="en-US" dirty="0"/>
              <a:t> = R</a:t>
            </a:r>
            <a:r>
              <a:rPr lang="en-US" baseline="-25000" dirty="0"/>
              <a:t>x</a:t>
            </a:r>
            <a:r>
              <a:rPr lang="en-US" dirty="0"/>
              <a:t>(180) * R</a:t>
            </a:r>
            <a:r>
              <a:rPr lang="en-US" baseline="-25000" dirty="0"/>
              <a:t>y</a:t>
            </a:r>
            <a:r>
              <a:rPr lang="en-US" dirty="0"/>
              <a:t>(45)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764607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788</Words>
  <Application>Microsoft Office PowerPoint</Application>
  <PresentationFormat>Widescreen</PresentationFormat>
  <Paragraphs>208</Paragraphs>
  <Slides>14</Slides>
  <Notes>0</Notes>
  <HiddenSlides>1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Retrospect</vt:lpstr>
      <vt:lpstr>Welding Simulation with Kuka LBR iiwa 14 R820 </vt:lpstr>
      <vt:lpstr>Robot Specifications</vt:lpstr>
      <vt:lpstr>Forward Kinematics</vt:lpstr>
      <vt:lpstr>Forward Kinematics</vt:lpstr>
      <vt:lpstr>Forward Kinematics</vt:lpstr>
      <vt:lpstr>Inverse Kinematics</vt:lpstr>
      <vt:lpstr>Inverse Kinematics</vt:lpstr>
      <vt:lpstr>Inverse Kinematics</vt:lpstr>
      <vt:lpstr>Inverse Kinematics</vt:lpstr>
      <vt:lpstr>Results</vt:lpstr>
      <vt:lpstr>Results</vt:lpstr>
      <vt:lpstr>Results</vt:lpstr>
      <vt:lpstr>Results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Welding Simulation with Kuka LBR iiwa 14 R820 </dc:title>
  <dc:creator>Varun Asthana</dc:creator>
  <cp:lastModifiedBy>Varun Asthana</cp:lastModifiedBy>
  <cp:revision>45</cp:revision>
  <dcterms:created xsi:type="dcterms:W3CDTF">2019-12-04T06:39:26Z</dcterms:created>
  <dcterms:modified xsi:type="dcterms:W3CDTF">2019-12-04T08:36:36Z</dcterms:modified>
</cp:coreProperties>
</file>